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9"/>
  </p:notesMasterIdLst>
  <p:sldIdLst>
    <p:sldId id="258" r:id="rId2"/>
    <p:sldId id="282" r:id="rId3"/>
    <p:sldId id="300" r:id="rId4"/>
    <p:sldId id="261" r:id="rId5"/>
    <p:sldId id="325" r:id="rId6"/>
    <p:sldId id="330" r:id="rId7"/>
    <p:sldId id="333" r:id="rId8"/>
    <p:sldId id="264" r:id="rId9"/>
    <p:sldId id="322" r:id="rId10"/>
    <p:sldId id="284" r:id="rId11"/>
    <p:sldId id="293" r:id="rId12"/>
    <p:sldId id="321" r:id="rId13"/>
    <p:sldId id="324" r:id="rId14"/>
    <p:sldId id="323" r:id="rId15"/>
    <p:sldId id="297" r:id="rId16"/>
    <p:sldId id="301" r:id="rId17"/>
    <p:sldId id="316" r:id="rId18"/>
    <p:sldId id="318" r:id="rId19"/>
    <p:sldId id="319" r:id="rId20"/>
    <p:sldId id="317" r:id="rId21"/>
    <p:sldId id="298" r:id="rId22"/>
    <p:sldId id="315" r:id="rId23"/>
    <p:sldId id="302" r:id="rId24"/>
    <p:sldId id="299" r:id="rId25"/>
    <p:sldId id="288" r:id="rId26"/>
    <p:sldId id="334" r:id="rId27"/>
    <p:sldId id="312" r:id="rId28"/>
    <p:sldId id="311" r:id="rId29"/>
    <p:sldId id="313" r:id="rId30"/>
    <p:sldId id="335" r:id="rId31"/>
    <p:sldId id="336" r:id="rId32"/>
    <p:sldId id="337" r:id="rId33"/>
    <p:sldId id="338" r:id="rId34"/>
    <p:sldId id="314" r:id="rId35"/>
    <p:sldId id="320" r:id="rId36"/>
    <p:sldId id="303" r:id="rId37"/>
    <p:sldId id="308" r:id="rId38"/>
    <p:sldId id="331" r:id="rId39"/>
    <p:sldId id="327" r:id="rId40"/>
    <p:sldId id="328" r:id="rId41"/>
    <p:sldId id="332" r:id="rId42"/>
    <p:sldId id="305" r:id="rId43"/>
    <p:sldId id="309" r:id="rId44"/>
    <p:sldId id="306" r:id="rId45"/>
    <p:sldId id="310" r:id="rId46"/>
    <p:sldId id="307" r:id="rId47"/>
    <p:sldId id="286" r:id="rId4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1719C"/>
    <a:srgbClr val="FFFFFF"/>
    <a:srgbClr val="595959"/>
    <a:srgbClr val="FBFB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81882" autoAdjust="0"/>
  </p:normalViewPr>
  <p:slideViewPr>
    <p:cSldViewPr snapToGrid="0">
      <p:cViewPr>
        <p:scale>
          <a:sx n="125" d="100"/>
          <a:sy n="125" d="100"/>
        </p:scale>
        <p:origin x="-946" y="-11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C7D69C-1B61-456E-A450-69FF4CBB2C9F}" type="datetimeFigureOut">
              <a:rPr lang="ko-KR" altLang="en-US" smtClean="0"/>
              <a:t>2016-12-22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F4B12A-B162-45AD-81DA-E9958A5B85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8890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F4B12A-B162-45AD-81DA-E9958A5B8527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64529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F4B12A-B162-45AD-81DA-E9958A5B8527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42702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F4B12A-B162-45AD-81DA-E9958A5B8527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78581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F4B12A-B162-45AD-81DA-E9958A5B8527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01211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F4B12A-B162-45AD-81DA-E9958A5B8527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94578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F4B12A-B162-45AD-81DA-E9958A5B8527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03976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F4B12A-B162-45AD-81DA-E9958A5B8527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85430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F4B12A-B162-45AD-81DA-E9958A5B8527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13971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F4B12A-B162-45AD-81DA-E9958A5B8527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913194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F4B12A-B162-45AD-81DA-E9958A5B8527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579923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F4B12A-B162-45AD-81DA-E9958A5B8527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48477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F4B12A-B162-45AD-81DA-E9958A5B8527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558782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F4B12A-B162-45AD-81DA-E9958A5B8527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868802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F4B12A-B162-45AD-81DA-E9958A5B8527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833539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external</a:t>
            </a:r>
            <a:r>
              <a:rPr lang="FR-FR" dirty="0"/>
              <a:t> </a:t>
            </a:r>
            <a:r>
              <a:rPr lang="FR-FR" dirty="0" err="1"/>
              <a:t>elements</a:t>
            </a:r>
            <a:r>
              <a:rPr lang="FR-FR" dirty="0"/>
              <a:t> </a:t>
            </a:r>
            <a:r>
              <a:rPr lang="FR-FR" dirty="0" err="1"/>
              <a:t>like</a:t>
            </a:r>
            <a:r>
              <a:rPr lang="FR-FR" dirty="0"/>
              <a:t> </a:t>
            </a:r>
            <a:r>
              <a:rPr lang="FR-FR" dirty="0" err="1"/>
              <a:t>humidity</a:t>
            </a:r>
            <a:r>
              <a:rPr lang="FR-FR" dirty="0"/>
              <a:t>, collisions, and </a:t>
            </a:r>
            <a:r>
              <a:rPr lang="FR-FR" dirty="0" err="1"/>
              <a:t>average</a:t>
            </a:r>
            <a:r>
              <a:rPr lang="FR-FR" dirty="0"/>
              <a:t> but not </a:t>
            </a:r>
            <a:r>
              <a:rPr lang="FR-FR" dirty="0" err="1"/>
              <a:t>extreme</a:t>
            </a:r>
            <a:r>
              <a:rPr lang="FR-FR" dirty="0"/>
              <a:t> </a:t>
            </a:r>
            <a:r>
              <a:rPr lang="FR-FR" dirty="0" err="1"/>
              <a:t>temperatures</a:t>
            </a:r>
            <a:r>
              <a:rPr lang="FR-FR" dirty="0"/>
              <a:t> (-40 to 85°C) </a:t>
            </a:r>
            <a:endParaRPr lang="FR-FR" dirty="0">
              <a:solidFill>
                <a:srgbClr val="000000"/>
              </a:solidFill>
              <a:latin typeface="맑은 고딕"/>
            </a:endParaRPr>
          </a:p>
          <a:p>
            <a:endParaRPr lang="FR-FR" dirty="0">
              <a:solidFill>
                <a:srgbClr val="000000"/>
              </a:solidFill>
              <a:latin typeface="맑은 고딕"/>
            </a:endParaRPr>
          </a:p>
          <a:p>
            <a:r>
              <a:rPr lang="FR-FR" dirty="0" err="1">
                <a:solidFill>
                  <a:srgbClr val="000000"/>
                </a:solidFill>
                <a:latin typeface="맑은 고딕"/>
              </a:rPr>
              <a:t>We</a:t>
            </a:r>
            <a:r>
              <a:rPr lang="FR-FR" dirty="0">
                <a:solidFill>
                  <a:srgbClr val="000000"/>
                </a:solidFill>
                <a:latin typeface="맑은 고딕"/>
              </a:rPr>
              <a:t> have to know the bin </a:t>
            </a:r>
            <a:r>
              <a:rPr lang="FR-FR" dirty="0" err="1">
                <a:solidFill>
                  <a:srgbClr val="000000"/>
                </a:solidFill>
                <a:latin typeface="맑은 고딕"/>
              </a:rPr>
              <a:t>is</a:t>
            </a:r>
            <a:r>
              <a:rPr lang="FR-FR" dirty="0">
                <a:solidFill>
                  <a:srgbClr val="000000"/>
                </a:solidFill>
                <a:latin typeface="맑은 고딕"/>
              </a:rPr>
              <a:t> full or not </a:t>
            </a:r>
            <a:r>
              <a:rPr lang="FR-FR" dirty="0" err="1">
                <a:solidFill>
                  <a:srgbClr val="000000"/>
                </a:solidFill>
                <a:latin typeface="맑은 고딕"/>
              </a:rPr>
              <a:t>with</a:t>
            </a:r>
            <a:r>
              <a:rPr lang="FR-FR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FR-FR" dirty="0" err="1">
                <a:solidFill>
                  <a:srgbClr val="000000"/>
                </a:solidFill>
                <a:latin typeface="맑은 고딕"/>
              </a:rPr>
              <a:t>our</a:t>
            </a:r>
            <a:r>
              <a:rPr lang="FR-FR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FR-FR" dirty="0" err="1">
                <a:solidFill>
                  <a:srgbClr val="000000"/>
                </a:solidFill>
                <a:latin typeface="맑은 고딕"/>
              </a:rPr>
              <a:t>ultrasonic</a:t>
            </a:r>
            <a:r>
              <a:rPr lang="FR-FR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FR-FR" dirty="0" err="1">
                <a:solidFill>
                  <a:srgbClr val="000000"/>
                </a:solidFill>
                <a:latin typeface="맑은 고딕"/>
              </a:rPr>
              <a:t>sensor</a:t>
            </a:r>
            <a:r>
              <a:rPr lang="FR-FR" dirty="0">
                <a:solidFill>
                  <a:srgbClr val="000000"/>
                </a:solidFill>
                <a:latin typeface="맑은 고딕"/>
              </a:rPr>
              <a:t>. So </a:t>
            </a:r>
            <a:r>
              <a:rPr lang="FR-FR" dirty="0" err="1">
                <a:solidFill>
                  <a:srgbClr val="000000"/>
                </a:solidFill>
                <a:latin typeface="맑은 고딕"/>
              </a:rPr>
              <a:t>these</a:t>
            </a:r>
            <a:r>
              <a:rPr lang="FR-FR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FR-FR" dirty="0" err="1">
                <a:solidFill>
                  <a:srgbClr val="000000"/>
                </a:solidFill>
                <a:latin typeface="맑은 고딕"/>
              </a:rPr>
              <a:t>sensors</a:t>
            </a:r>
            <a:r>
              <a:rPr lang="FR-FR" dirty="0">
                <a:solidFill>
                  <a:srgbClr val="000000"/>
                </a:solidFill>
                <a:latin typeface="맑은 고딕"/>
              </a:rPr>
              <a:t> must have a range distance </a:t>
            </a:r>
            <a:r>
              <a:rPr lang="FR-FR" dirty="0" err="1">
                <a:solidFill>
                  <a:srgbClr val="000000"/>
                </a:solidFill>
                <a:latin typeface="맑은 고딕"/>
              </a:rPr>
              <a:t>from</a:t>
            </a:r>
            <a:r>
              <a:rPr lang="FR-FR" dirty="0">
                <a:solidFill>
                  <a:srgbClr val="000000"/>
                </a:solidFill>
                <a:latin typeface="맑은 고딕"/>
              </a:rPr>
              <a:t> 2cm to 2m. </a:t>
            </a:r>
            <a:r>
              <a:rPr lang="FR-FR" dirty="0" err="1">
                <a:solidFill>
                  <a:srgbClr val="000000"/>
                </a:solidFill>
                <a:latin typeface="맑은 고딕"/>
              </a:rPr>
              <a:t>Because</a:t>
            </a:r>
            <a:r>
              <a:rPr lang="FR-FR" dirty="0">
                <a:solidFill>
                  <a:srgbClr val="000000"/>
                </a:solidFill>
                <a:latin typeface="맑은 고딕"/>
              </a:rPr>
              <a:t> of the </a:t>
            </a:r>
            <a:r>
              <a:rPr lang="FR-FR" dirty="0" err="1">
                <a:solidFill>
                  <a:srgbClr val="000000"/>
                </a:solidFill>
                <a:latin typeface="맑은 고딕"/>
              </a:rPr>
              <a:t>bin’s</a:t>
            </a:r>
            <a:r>
              <a:rPr lang="FR-FR" dirty="0">
                <a:solidFill>
                  <a:srgbClr val="000000"/>
                </a:solidFill>
                <a:latin typeface="맑은 고딕"/>
              </a:rPr>
              <a:t> size, the </a:t>
            </a:r>
            <a:r>
              <a:rPr lang="FR-FR" dirty="0" err="1">
                <a:solidFill>
                  <a:srgbClr val="000000"/>
                </a:solidFill>
                <a:latin typeface="맑은 고딕"/>
              </a:rPr>
              <a:t>sensors</a:t>
            </a:r>
            <a:r>
              <a:rPr lang="FR-FR" dirty="0">
                <a:solidFill>
                  <a:srgbClr val="000000"/>
                </a:solidFill>
                <a:latin typeface="맑은 고딕"/>
              </a:rPr>
              <a:t> maximum </a:t>
            </a:r>
            <a:r>
              <a:rPr lang="FR-FR" dirty="0" err="1">
                <a:solidFill>
                  <a:srgbClr val="000000"/>
                </a:solidFill>
                <a:latin typeface="맑은 고딕"/>
              </a:rPr>
              <a:t>should</a:t>
            </a:r>
            <a:r>
              <a:rPr lang="FR-FR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FR-FR" dirty="0" err="1">
                <a:solidFill>
                  <a:srgbClr val="000000"/>
                </a:solidFill>
                <a:latin typeface="맑은 고딕"/>
              </a:rPr>
              <a:t>be</a:t>
            </a:r>
            <a:r>
              <a:rPr lang="FR-FR" dirty="0">
                <a:solidFill>
                  <a:srgbClr val="000000"/>
                </a:solidFill>
                <a:latin typeface="맑은 고딕"/>
              </a:rPr>
              <a:t> about 2m.</a:t>
            </a:r>
          </a:p>
          <a:p>
            <a:endParaRPr lang="FR-FR" dirty="0">
              <a:solidFill>
                <a:srgbClr val="000000"/>
              </a:solidFill>
              <a:latin typeface="맑은 고딕"/>
            </a:endParaRPr>
          </a:p>
          <a:p>
            <a:r>
              <a:rPr lang="FR-FR" dirty="0">
                <a:solidFill>
                  <a:srgbClr val="000000"/>
                </a:solidFill>
                <a:latin typeface="맑은 고딕"/>
              </a:rPr>
              <a:t>The angle </a:t>
            </a:r>
            <a:r>
              <a:rPr lang="FR-FR" dirty="0" err="1">
                <a:solidFill>
                  <a:srgbClr val="000000"/>
                </a:solidFill>
                <a:latin typeface="맑은 고딕"/>
              </a:rPr>
              <a:t>between</a:t>
            </a:r>
            <a:r>
              <a:rPr lang="FR-FR" dirty="0">
                <a:solidFill>
                  <a:srgbClr val="000000"/>
                </a:solidFill>
                <a:latin typeface="맑은 고딕"/>
              </a:rPr>
              <a:t> the </a:t>
            </a:r>
            <a:r>
              <a:rPr lang="FR-FR" dirty="0" err="1">
                <a:solidFill>
                  <a:srgbClr val="000000"/>
                </a:solidFill>
                <a:latin typeface="맑은 고딕"/>
              </a:rPr>
              <a:t>object</a:t>
            </a:r>
            <a:r>
              <a:rPr lang="FR-FR" dirty="0">
                <a:solidFill>
                  <a:srgbClr val="000000"/>
                </a:solidFill>
                <a:latin typeface="맑은 고딕"/>
              </a:rPr>
              <a:t> and the </a:t>
            </a:r>
            <a:r>
              <a:rPr lang="FR-FR" dirty="0" err="1">
                <a:solidFill>
                  <a:srgbClr val="000000"/>
                </a:solidFill>
                <a:latin typeface="맑은 고딕"/>
              </a:rPr>
              <a:t>ultrasonic</a:t>
            </a:r>
            <a:r>
              <a:rPr lang="FR-FR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FR-FR" dirty="0" err="1">
                <a:solidFill>
                  <a:srgbClr val="000000"/>
                </a:solidFill>
                <a:latin typeface="맑은 고딕"/>
              </a:rPr>
              <a:t>sensor</a:t>
            </a:r>
            <a:r>
              <a:rPr lang="FR-FR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FR-FR" dirty="0" err="1">
                <a:solidFill>
                  <a:srgbClr val="000000"/>
                </a:solidFill>
                <a:latin typeface="맑은 고딕"/>
              </a:rPr>
              <a:t>it’s</a:t>
            </a:r>
            <a:r>
              <a:rPr lang="FR-FR" dirty="0">
                <a:solidFill>
                  <a:srgbClr val="000000"/>
                </a:solidFill>
                <a:latin typeface="맑은 고딕"/>
              </a:rPr>
              <a:t> not a </a:t>
            </a:r>
            <a:r>
              <a:rPr lang="FR-FR" dirty="0" err="1">
                <a:solidFill>
                  <a:srgbClr val="000000"/>
                </a:solidFill>
                <a:latin typeface="맑은 고딕"/>
              </a:rPr>
              <a:t>problem</a:t>
            </a:r>
            <a:r>
              <a:rPr lang="FR-FR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FR-FR" dirty="0" err="1">
                <a:solidFill>
                  <a:srgbClr val="000000"/>
                </a:solidFill>
                <a:latin typeface="맑은 고딕"/>
              </a:rPr>
              <a:t>because</a:t>
            </a:r>
            <a:r>
              <a:rPr lang="FR-FR" dirty="0">
                <a:solidFill>
                  <a:srgbClr val="000000"/>
                </a:solidFill>
                <a:latin typeface="맑은 고딕"/>
              </a:rPr>
              <a:t> the </a:t>
            </a:r>
            <a:r>
              <a:rPr lang="FR-FR" dirty="0" err="1">
                <a:solidFill>
                  <a:srgbClr val="000000"/>
                </a:solidFill>
                <a:latin typeface="맑은 고딕"/>
              </a:rPr>
              <a:t>garbage</a:t>
            </a:r>
            <a:r>
              <a:rPr lang="FR-FR" dirty="0">
                <a:solidFill>
                  <a:srgbClr val="000000"/>
                </a:solidFill>
                <a:latin typeface="맑은 고딕"/>
              </a:rPr>
              <a:t> container </a:t>
            </a:r>
            <a:r>
              <a:rPr lang="FR-FR" dirty="0" err="1">
                <a:solidFill>
                  <a:srgbClr val="000000"/>
                </a:solidFill>
                <a:latin typeface="맑은 고딕"/>
              </a:rPr>
              <a:t>is</a:t>
            </a:r>
            <a:r>
              <a:rPr lang="FR-FR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FR-FR" dirty="0" err="1">
                <a:solidFill>
                  <a:srgbClr val="000000"/>
                </a:solidFill>
                <a:latin typeface="맑은 고딕"/>
              </a:rPr>
              <a:t>filled</a:t>
            </a:r>
            <a:r>
              <a:rPr lang="FR-FR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FR-FR" dirty="0" err="1">
                <a:solidFill>
                  <a:srgbClr val="000000"/>
                </a:solidFill>
                <a:latin typeface="맑은 고딕"/>
              </a:rPr>
              <a:t>evenly</a:t>
            </a:r>
            <a:r>
              <a:rPr lang="FR-FR" dirty="0">
                <a:solidFill>
                  <a:srgbClr val="000000"/>
                </a:solidFill>
                <a:latin typeface="맑은 고딕"/>
              </a:rPr>
              <a:t>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F4B12A-B162-45AD-81DA-E9958A5B8527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65845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Define</a:t>
            </a:r>
            <a:r>
              <a:rPr lang="FR-FR" dirty="0"/>
              <a:t> </a:t>
            </a:r>
            <a:r>
              <a:rPr lang="FR-FR" dirty="0" err="1"/>
              <a:t>actors</a:t>
            </a:r>
          </a:p>
          <a:p>
            <a:endParaRPr lang="FR-FR" dirty="0">
              <a:solidFill>
                <a:srgbClr val="000000"/>
              </a:solidFill>
              <a:latin typeface="맑은 고딕"/>
            </a:endParaRPr>
          </a:p>
          <a:p>
            <a:r>
              <a:rPr lang="FR-FR" dirty="0" err="1">
                <a:solidFill>
                  <a:srgbClr val="000000"/>
                </a:solidFill>
                <a:latin typeface="맑은 고딕"/>
              </a:rPr>
              <a:t>Explain</a:t>
            </a:r>
            <a:r>
              <a:rPr lang="FR-FR" dirty="0">
                <a:solidFill>
                  <a:srgbClr val="000000"/>
                </a:solidFill>
                <a:latin typeface="맑은 고딕"/>
              </a:rPr>
              <a:t> use case </a:t>
            </a:r>
            <a:r>
              <a:rPr lang="FR-FR" dirty="0" err="1">
                <a:solidFill>
                  <a:srgbClr val="000000"/>
                </a:solidFill>
                <a:latin typeface="맑은 고딕"/>
              </a:rPr>
              <a:t>diagram</a:t>
            </a:r>
          </a:p>
          <a:p>
            <a:r>
              <a:rPr lang="FR-FR" dirty="0" err="1">
                <a:solidFill>
                  <a:srgbClr val="000000"/>
                </a:solidFill>
                <a:latin typeface="맑은 고딕"/>
              </a:rPr>
              <a:t>Explain</a:t>
            </a:r>
            <a:r>
              <a:rPr lang="FR-FR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FR-FR" dirty="0" err="1">
                <a:solidFill>
                  <a:srgbClr val="000000"/>
                </a:solidFill>
                <a:latin typeface="맑은 고딕"/>
              </a:rPr>
              <a:t>each</a:t>
            </a:r>
            <a:r>
              <a:rPr lang="FR-FR" dirty="0">
                <a:solidFill>
                  <a:srgbClr val="000000"/>
                </a:solidFill>
                <a:latin typeface="맑은 고딕"/>
              </a:rPr>
              <a:t> use case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F4B12A-B162-45AD-81DA-E9958A5B8527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81838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F4B12A-B162-45AD-81DA-E9958A5B8527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622513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F4B12A-B162-45AD-81DA-E9958A5B8527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770762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F4B12A-B162-45AD-81DA-E9958A5B8527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820084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F4B12A-B162-45AD-81DA-E9958A5B8527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532649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Explain</a:t>
            </a:r>
            <a:r>
              <a:rPr lang="FR-FR" dirty="0"/>
              <a:t> the system </a:t>
            </a:r>
            <a:r>
              <a:rPr lang="FR-FR" dirty="0" err="1"/>
              <a:t>sequence</a:t>
            </a:r>
            <a:r>
              <a:rPr lang="FR-FR" dirty="0"/>
              <a:t> </a:t>
            </a:r>
            <a:r>
              <a:rPr lang="FR-FR" dirty="0" err="1"/>
              <a:t>diagram</a:t>
            </a:r>
          </a:p>
          <a:p>
            <a:endParaRPr lang="FR-FR" dirty="0"/>
          </a:p>
          <a:p>
            <a:r>
              <a:rPr lang="FR-FR" dirty="0"/>
              <a:t>Show the use case 3</a:t>
            </a:r>
          </a:p>
          <a:p>
            <a:endParaRPr lang="FR-FR" dirty="0"/>
          </a:p>
          <a:p>
            <a:r>
              <a:rPr lang="FR-FR" dirty="0"/>
              <a:t>Show the class </a:t>
            </a:r>
            <a:r>
              <a:rPr lang="FR-FR" dirty="0" err="1"/>
              <a:t>diagram</a:t>
            </a:r>
            <a:r>
              <a:rPr lang="FR-FR" dirty="0"/>
              <a:t> and </a:t>
            </a:r>
            <a:r>
              <a:rPr lang="FR-FR" dirty="0" err="1"/>
              <a:t>say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will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more </a:t>
            </a:r>
            <a:r>
              <a:rPr lang="FR-FR" dirty="0" err="1"/>
              <a:t>explain</a:t>
            </a:r>
            <a:r>
              <a:rPr lang="FR-FR" dirty="0"/>
              <a:t> by </a:t>
            </a:r>
            <a:r>
              <a:rPr lang="FR-FR" dirty="0" err="1"/>
              <a:t>Joonas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F4B12A-B162-45AD-81DA-E9958A5B8527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238022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F4B12A-B162-45AD-81DA-E9958A5B8527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44864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F4B12A-B162-45AD-81DA-E9958A5B8527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159840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F4B12A-B162-45AD-81DA-E9958A5B8527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618334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F4B12A-B162-45AD-81DA-E9958A5B8527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731900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F4B12A-B162-45AD-81DA-E9958A5B8527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410834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F4B12A-B162-45AD-81DA-E9958A5B8527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014297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Explain</a:t>
            </a:r>
            <a:r>
              <a:rPr lang="FR-FR" dirty="0"/>
              <a:t> the </a:t>
            </a:r>
            <a:r>
              <a:rPr lang="FR-FR" dirty="0" err="1"/>
              <a:t>sequence</a:t>
            </a:r>
            <a:r>
              <a:rPr lang="FR-FR" dirty="0"/>
              <a:t> </a:t>
            </a:r>
            <a:r>
              <a:rPr lang="FR-FR" dirty="0" err="1"/>
              <a:t>diagram</a:t>
            </a:r>
          </a:p>
          <a:p>
            <a:endParaRPr lang="FR-FR" dirty="0"/>
          </a:p>
          <a:p>
            <a:r>
              <a:rPr lang="FR-FR" dirty="0" err="1"/>
              <a:t>Explain</a:t>
            </a:r>
            <a:r>
              <a:rPr lang="FR-FR" dirty="0"/>
              <a:t> 3G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F4B12A-B162-45AD-81DA-E9958A5B8527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72349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Explain</a:t>
            </a:r>
            <a:r>
              <a:rPr lang="FR-FR" dirty="0"/>
              <a:t> the </a:t>
            </a:r>
            <a:r>
              <a:rPr lang="FR-FR" dirty="0" err="1"/>
              <a:t>sequence</a:t>
            </a:r>
            <a:r>
              <a:rPr lang="FR-FR" dirty="0"/>
              <a:t> </a:t>
            </a:r>
            <a:r>
              <a:rPr lang="FR-FR" dirty="0" err="1"/>
              <a:t>diagram</a:t>
            </a:r>
          </a:p>
          <a:p>
            <a:endParaRPr lang="FR-FR" dirty="0"/>
          </a:p>
          <a:p>
            <a:r>
              <a:rPr lang="FR-FR" dirty="0" err="1"/>
              <a:t>Explain</a:t>
            </a:r>
            <a:r>
              <a:rPr lang="FR-FR" dirty="0"/>
              <a:t> 3G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F4B12A-B162-45AD-81DA-E9958A5B8527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8013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F4B12A-B162-45AD-81DA-E9958A5B8527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570714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F4B12A-B162-45AD-81DA-E9958A5B8527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38442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F4B12A-B162-45AD-81DA-E9958A5B8527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489542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F4B12A-B162-45AD-81DA-E9958A5B8527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20289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피피티</a:t>
            </a:r>
            <a:r>
              <a:rPr lang="ko-KR" altLang="en-US" dirty="0"/>
              <a:t> 배정 소개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652892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F4B12A-B162-45AD-81DA-E9958A5B8527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758326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F4B12A-B162-45AD-81DA-E9958A5B8527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789886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F4B12A-B162-45AD-81DA-E9958A5B8527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827200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F4B12A-B162-45AD-81DA-E9958A5B8527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815982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F4B12A-B162-45AD-81DA-E9958A5B8527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113315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F4B12A-B162-45AD-81DA-E9958A5B8527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370197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F4B12A-B162-45AD-81DA-E9958A5B8527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059344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F4B12A-B162-45AD-81DA-E9958A5B8527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2861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79189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86251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95121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78701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86848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5AE62-B29F-4091-A2A5-36871969F1C1}" type="datetimeFigureOut">
              <a:rPr lang="ko-KR" altLang="en-US" smtClean="0"/>
              <a:t>2016-12-22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0AE08-BFC4-45B5-B56A-AACB18FB52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83527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5AE62-B29F-4091-A2A5-36871969F1C1}" type="datetimeFigureOut">
              <a:rPr lang="ko-KR" altLang="en-US" smtClean="0"/>
              <a:t>2016-12-22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0AE08-BFC4-45B5-B56A-AACB18FB52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93919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5AE62-B29F-4091-A2A5-36871969F1C1}" type="datetimeFigureOut">
              <a:rPr lang="ko-KR" altLang="en-US" smtClean="0"/>
              <a:t>2016-12-22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0AE08-BFC4-45B5-B56A-AACB18FB52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88480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5AE62-B29F-4091-A2A5-36871969F1C1}" type="datetimeFigureOut">
              <a:rPr lang="ko-KR" altLang="en-US" smtClean="0"/>
              <a:t>2016-12-22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0AE08-BFC4-45B5-B56A-AACB18FB52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21027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5AE62-B29F-4091-A2A5-36871969F1C1}" type="datetimeFigureOut">
              <a:rPr lang="ko-KR" altLang="en-US" smtClean="0"/>
              <a:t>2016-12-22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0AE08-BFC4-45B5-B56A-AACB18FB52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50604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5AE62-B29F-4091-A2A5-36871969F1C1}" type="datetimeFigureOut">
              <a:rPr lang="ko-KR" altLang="en-US" smtClean="0"/>
              <a:t>2016-12-22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0AE08-BFC4-45B5-B56A-AACB18FB52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55649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5AE62-B29F-4091-A2A5-36871969F1C1}" type="datetimeFigureOut">
              <a:rPr lang="ko-KR" altLang="en-US" smtClean="0"/>
              <a:t>2016-12-22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0AE08-BFC4-45B5-B56A-AACB18FB52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32409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5AE62-B29F-4091-A2A5-36871969F1C1}" type="datetimeFigureOut">
              <a:rPr lang="ko-KR" altLang="en-US" smtClean="0"/>
              <a:t>2016-12-22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0AE08-BFC4-45B5-B56A-AACB18FB52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03807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5AE62-B29F-4091-A2A5-36871969F1C1}" type="datetimeFigureOut">
              <a:rPr lang="ko-KR" altLang="en-US" smtClean="0"/>
              <a:t>2016-12-22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0AE08-BFC4-45B5-B56A-AACB18FB52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01378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5AE62-B29F-4091-A2A5-36871969F1C1}" type="datetimeFigureOut">
              <a:rPr lang="ko-KR" altLang="en-US" smtClean="0"/>
              <a:t>2016-12-22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0AE08-BFC4-45B5-B56A-AACB18FB52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12396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5AE62-B29F-4091-A2A5-36871969F1C1}" type="datetimeFigureOut">
              <a:rPr lang="ko-KR" altLang="en-US" smtClean="0"/>
              <a:t>2016-12-22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0AE08-BFC4-45B5-B56A-AACB18FB52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36199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0000">
              <a:srgbClr val="FBFBFB"/>
            </a:gs>
            <a:gs pos="0">
              <a:schemeClr val="bg1">
                <a:lumMod val="85000"/>
              </a:schemeClr>
            </a:gs>
            <a:gs pos="100000">
              <a:schemeClr val="bg1">
                <a:lumMod val="85000"/>
              </a:schemeClr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45AE62-B29F-4091-A2A5-36871969F1C1}" type="datetimeFigureOut">
              <a:rPr lang="ko-KR" altLang="en-US" smtClean="0"/>
              <a:t>2016-12-22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70AE08-BFC4-45B5-B56A-AACB18FB52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39249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472956" y="1933377"/>
            <a:ext cx="950975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0" b="1" dirty="0">
                <a:solidFill>
                  <a:srgbClr val="00B050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Monitoring the status of the garbage containers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1560971" y="1533804"/>
            <a:ext cx="1360029" cy="305591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12" name="직각 삼각형 11"/>
          <p:cNvSpPr/>
          <p:nvPr/>
        </p:nvSpPr>
        <p:spPr>
          <a:xfrm>
            <a:off x="2921000" y="1533804"/>
            <a:ext cx="310830" cy="305591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13" name="직각 삼각형 12"/>
          <p:cNvSpPr/>
          <p:nvPr/>
        </p:nvSpPr>
        <p:spPr>
          <a:xfrm rot="16200000" flipH="1">
            <a:off x="2998874" y="1531188"/>
            <a:ext cx="305592" cy="310827"/>
          </a:xfrm>
          <a:prstGeom prst="rt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307085" y="1533804"/>
            <a:ext cx="7528556" cy="30559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377996" y="1501932"/>
            <a:ext cx="3575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i="1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Final ETCCCP Project </a:t>
            </a:r>
          </a:p>
        </p:txBody>
      </p:sp>
      <p:sp>
        <p:nvSpPr>
          <p:cNvPr id="16" name="직사각형 15"/>
          <p:cNvSpPr/>
          <p:nvPr/>
        </p:nvSpPr>
        <p:spPr>
          <a:xfrm flipV="1">
            <a:off x="1560970" y="2658301"/>
            <a:ext cx="9274669" cy="7768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7487920" y="5817085"/>
            <a:ext cx="3741638" cy="4571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778928" y="4457994"/>
            <a:ext cx="4423836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500" b="1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ETCCCP Final Project</a:t>
            </a:r>
          </a:p>
          <a:p>
            <a:pPr algn="r"/>
            <a:r>
              <a:rPr lang="en-US" altLang="ko-KR" sz="2500" b="1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Group2</a:t>
            </a:r>
          </a:p>
          <a:p>
            <a:pPr algn="r"/>
            <a:r>
              <a:rPr lang="en-US" altLang="ko-KR" sz="2500" b="1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22.12.2016</a:t>
            </a:r>
          </a:p>
        </p:txBody>
      </p:sp>
      <p:sp>
        <p:nvSpPr>
          <p:cNvPr id="20" name="직사각형 19"/>
          <p:cNvSpPr/>
          <p:nvPr/>
        </p:nvSpPr>
        <p:spPr>
          <a:xfrm flipV="1">
            <a:off x="7487920" y="4299678"/>
            <a:ext cx="3741638" cy="4571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c</a:t>
            </a:r>
            <a:endParaRPr lang="ko-KR" altLang="en-US" sz="2400" dirty="0"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497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3423026" y="2990850"/>
            <a:ext cx="5803307" cy="7080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40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02. Project Description </a:t>
            </a:r>
            <a:endParaRPr lang="EN-US" altLang="KO-KR" sz="4000" dirty="0"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3987275" y="2395247"/>
            <a:ext cx="1034306" cy="423126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22" name="직각 삼각형 21"/>
          <p:cNvSpPr/>
          <p:nvPr/>
        </p:nvSpPr>
        <p:spPr>
          <a:xfrm>
            <a:off x="5021581" y="2395247"/>
            <a:ext cx="289383" cy="42312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23" name="직각 삼각형 22"/>
          <p:cNvSpPr/>
          <p:nvPr/>
        </p:nvSpPr>
        <p:spPr>
          <a:xfrm rot="16200000" flipH="1">
            <a:off x="5030196" y="2469436"/>
            <a:ext cx="431333" cy="282955"/>
          </a:xfrm>
          <a:prstGeom prst="rt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5387340" y="2401109"/>
            <a:ext cx="2916300" cy="41726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2400" b="1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accent6"/>
              </a:solidFill>
              <a:latin typeface="Microsoft Sans Serif" panose="020B0604020202020204" pitchFamily="34" charset="0"/>
              <a:ea typeface="12롯데마트드림Medium" panose="02020603020101020101" pitchFamily="18" charset="-127"/>
              <a:cs typeface="Microsoft Sans Serif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5404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60408" y="709867"/>
            <a:ext cx="10515600" cy="1325563"/>
          </a:xfrm>
        </p:spPr>
        <p:txBody>
          <a:bodyPr>
            <a:normAutofit/>
          </a:bodyPr>
          <a:lstStyle/>
          <a:p>
            <a:r>
              <a:rPr lang="FR-FR" sz="4800" b="1" dirty="0" err="1">
                <a:solidFill>
                  <a:srgbClr val="00B050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Idea</a:t>
            </a:r>
            <a:r>
              <a:rPr lang="FR-FR" sz="4800" b="1" dirty="0">
                <a:solidFill>
                  <a:srgbClr val="00B050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and </a:t>
            </a:r>
            <a:r>
              <a:rPr lang="FR-FR" sz="4800" b="1" dirty="0" err="1">
                <a:solidFill>
                  <a:srgbClr val="00B050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requirements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Microsoft Sans Serif" panose="020B0604020202020204" pitchFamily="34" charset="0"/>
              <a:ea typeface="12롯데마트드림Medium" panose="02020603020101020101" pitchFamily="18" charset="-127"/>
              <a:cs typeface="Microsoft Sans Serif" panose="020B0604020202020204" pitchFamily="34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31501" y="225136"/>
            <a:ext cx="323824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ECCCP Project</a:t>
            </a:r>
            <a:endParaRPr lang="ko-KR" altLang="en-US" sz="2200" b="1" dirty="0">
              <a:ln>
                <a:solidFill>
                  <a:schemeClr val="tx1">
                    <a:lumMod val="85000"/>
                    <a:lumOff val="15000"/>
                    <a:alpha val="1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Microsoft Sans Serif" panose="020B0604020202020204" pitchFamily="34" charset="0"/>
              <a:ea typeface="12롯데마트드림Medium" panose="02020603020101020101" pitchFamily="18" charset="-127"/>
              <a:cs typeface="Microsoft Sans Serif" panose="020B0604020202020204" pitchFamily="34" charset="0"/>
            </a:endParaRPr>
          </a:p>
        </p:txBody>
      </p:sp>
      <p:sp>
        <p:nvSpPr>
          <p:cNvPr id="7" name="직각 삼각형 6"/>
          <p:cNvSpPr/>
          <p:nvPr/>
        </p:nvSpPr>
        <p:spPr>
          <a:xfrm>
            <a:off x="3369747" y="225126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Microsoft Sans Serif" panose="020B0604020202020204" pitchFamily="34" charset="0"/>
              <a:ea typeface="12롯데마트드림Medium" panose="02020603020101020101" pitchFamily="18" charset="-127"/>
              <a:cs typeface="Microsoft Sans Serif" panose="020B0604020202020204" pitchFamily="34" charset="0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3503712" y="219140"/>
            <a:ext cx="8533112" cy="437386"/>
            <a:chOff x="2016206" y="168846"/>
            <a:chExt cx="7011412" cy="323548"/>
          </a:xfrm>
        </p:grpSpPr>
        <p:sp>
          <p:nvSpPr>
            <p:cNvPr id="9" name="직사각형 8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latin typeface="Microsoft Sans Serif" panose="020B0604020202020204" pitchFamily="34" charset="0"/>
                <a:ea typeface="12롯데마트드림Medium" panose="02020603020101020101" pitchFamily="18" charset="-127"/>
                <a:cs typeface="Microsoft Sans Serif" panose="020B0604020202020204" pitchFamily="34" charset="0"/>
              </a:endParaRPr>
            </a:p>
          </p:txBody>
        </p:sp>
        <p:sp>
          <p:nvSpPr>
            <p:cNvPr id="10" name="직각 삼각형 9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latin typeface="Microsoft Sans Serif" panose="020B0604020202020204" pitchFamily="34" charset="0"/>
                <a:ea typeface="12롯데마트드림Medium" panose="02020603020101020101" pitchFamily="18" charset="-127"/>
                <a:cs typeface="Microsoft Sans Serif" panose="020B0604020202020204" pitchFamily="34" charset="0"/>
              </a:endParaRPr>
            </a:p>
          </p:txBody>
        </p:sp>
      </p:grpSp>
      <p:sp>
        <p:nvSpPr>
          <p:cNvPr id="11" name="직사각형 10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Microsoft Sans Serif" panose="020B0604020202020204" pitchFamily="34" charset="0"/>
              <a:ea typeface="12롯데마트드림Medium" panose="02020603020101020101" pitchFamily="18" charset="-127"/>
              <a:cs typeface="Microsoft Sans Serif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535886" y="272486"/>
            <a:ext cx="24167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b="1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02. </a:t>
            </a:r>
            <a:endParaRPr lang="ko-KR" altLang="en-US" sz="1600" b="1" dirty="0">
              <a:ln>
                <a:solidFill>
                  <a:schemeClr val="tx1">
                    <a:lumMod val="85000"/>
                    <a:lumOff val="15000"/>
                    <a:alpha val="1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Microsoft Sans Serif" panose="020B0604020202020204" pitchFamily="34" charset="0"/>
              <a:ea typeface="12롯데마트드림Medium" panose="02020603020101020101" pitchFamily="18" charset="-127"/>
              <a:cs typeface="Microsoft Sans Serif" panose="020B0604020202020204" pitchFamily="34" charset="0"/>
            </a:endParaRPr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7384" y="2034778"/>
            <a:ext cx="8687983" cy="4008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5799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60408" y="709867"/>
            <a:ext cx="10515600" cy="1325563"/>
          </a:xfrm>
        </p:spPr>
        <p:txBody>
          <a:bodyPr>
            <a:normAutofit/>
          </a:bodyPr>
          <a:lstStyle/>
          <a:p>
            <a:r>
              <a:rPr lang="FR-FR" sz="4800" b="1" dirty="0">
                <a:solidFill>
                  <a:srgbClr val="00B050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Goals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Microsoft Sans Serif" panose="020B0604020202020204" pitchFamily="34" charset="0"/>
              <a:ea typeface="12롯데마트드림Medium" panose="02020603020101020101" pitchFamily="18" charset="-127"/>
              <a:cs typeface="Microsoft Sans Serif" panose="020B0604020202020204" pitchFamily="34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31501" y="225136"/>
            <a:ext cx="323824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ECCCP Project</a:t>
            </a:r>
            <a:endParaRPr lang="ko-KR" altLang="en-US" sz="2200" b="1" dirty="0">
              <a:ln>
                <a:solidFill>
                  <a:schemeClr val="tx1">
                    <a:lumMod val="85000"/>
                    <a:lumOff val="15000"/>
                    <a:alpha val="1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Microsoft Sans Serif" panose="020B0604020202020204" pitchFamily="34" charset="0"/>
              <a:ea typeface="12롯데마트드림Medium" panose="02020603020101020101" pitchFamily="18" charset="-127"/>
              <a:cs typeface="Microsoft Sans Serif" panose="020B0604020202020204" pitchFamily="34" charset="0"/>
            </a:endParaRPr>
          </a:p>
        </p:txBody>
      </p:sp>
      <p:sp>
        <p:nvSpPr>
          <p:cNvPr id="7" name="직각 삼각형 6"/>
          <p:cNvSpPr/>
          <p:nvPr/>
        </p:nvSpPr>
        <p:spPr>
          <a:xfrm>
            <a:off x="3369747" y="225126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Microsoft Sans Serif" panose="020B0604020202020204" pitchFamily="34" charset="0"/>
              <a:ea typeface="12롯데마트드림Medium" panose="02020603020101020101" pitchFamily="18" charset="-127"/>
              <a:cs typeface="Microsoft Sans Serif" panose="020B0604020202020204" pitchFamily="34" charset="0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3503712" y="219140"/>
            <a:ext cx="8533112" cy="437386"/>
            <a:chOff x="2016206" y="168846"/>
            <a:chExt cx="7011412" cy="323548"/>
          </a:xfrm>
        </p:grpSpPr>
        <p:sp>
          <p:nvSpPr>
            <p:cNvPr id="9" name="직사각형 8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latin typeface="Microsoft Sans Serif" panose="020B0604020202020204" pitchFamily="34" charset="0"/>
                <a:ea typeface="12롯데마트드림Medium" panose="02020603020101020101" pitchFamily="18" charset="-127"/>
                <a:cs typeface="Microsoft Sans Serif" panose="020B0604020202020204" pitchFamily="34" charset="0"/>
              </a:endParaRPr>
            </a:p>
          </p:txBody>
        </p:sp>
        <p:sp>
          <p:nvSpPr>
            <p:cNvPr id="10" name="직각 삼각형 9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latin typeface="Microsoft Sans Serif" panose="020B0604020202020204" pitchFamily="34" charset="0"/>
                <a:ea typeface="12롯데마트드림Medium" panose="02020603020101020101" pitchFamily="18" charset="-127"/>
                <a:cs typeface="Microsoft Sans Serif" panose="020B0604020202020204" pitchFamily="34" charset="0"/>
              </a:endParaRPr>
            </a:p>
          </p:txBody>
        </p:sp>
      </p:grpSp>
      <p:sp>
        <p:nvSpPr>
          <p:cNvPr id="11" name="직사각형 10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Microsoft Sans Serif" panose="020B0604020202020204" pitchFamily="34" charset="0"/>
              <a:ea typeface="12롯데마트드림Medium" panose="02020603020101020101" pitchFamily="18" charset="-127"/>
              <a:cs typeface="Microsoft Sans Serif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535886" y="272486"/>
            <a:ext cx="24167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b="1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02. </a:t>
            </a:r>
            <a:endParaRPr lang="ko-KR" altLang="en-US" sz="1600" b="1" dirty="0">
              <a:ln>
                <a:solidFill>
                  <a:schemeClr val="tx1">
                    <a:lumMod val="85000"/>
                    <a:lumOff val="15000"/>
                    <a:alpha val="1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Microsoft Sans Serif" panose="020B0604020202020204" pitchFamily="34" charset="0"/>
              <a:ea typeface="12롯데마트드림Medium" panose="02020603020101020101" pitchFamily="18" charset="-127"/>
              <a:cs typeface="Microsoft Sans Serif" panose="020B0604020202020204" pitchFamily="34" charset="0"/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324141" y="2090420"/>
            <a:ext cx="10371137" cy="2092881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800" b="1" dirty="0">
                <a:latin typeface="Microsoft Sans Serif"/>
                <a:cs typeface="Arial"/>
              </a:rPr>
              <a:t>Software </a:t>
            </a:r>
            <a:endParaRPr lang="ES-ES" sz="2800" dirty="0">
              <a:latin typeface="Arial"/>
              <a:cs typeface="Arial"/>
            </a:endParaRPr>
          </a:p>
          <a:p>
            <a:endParaRPr lang="ES-ES" sz="2800" b="1" dirty="0">
              <a:latin typeface="Arial"/>
              <a:cs typeface="Arial"/>
            </a:endParaRPr>
          </a:p>
          <a:p>
            <a:r>
              <a:rPr lang="ES-ES" sz="2800" dirty="0">
                <a:latin typeface="Microsoft Sans Serif"/>
                <a:cs typeface="Arial"/>
              </a:rPr>
              <a:t>​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ES" sz="2800" dirty="0">
              <a:latin typeface="Arial"/>
              <a:cs typeface="Arial"/>
            </a:endParaRPr>
          </a:p>
          <a:p>
            <a:endParaRPr lang="es-ES"/>
          </a:p>
        </p:txBody>
      </p:sp>
      <p:pic>
        <p:nvPicPr>
          <p:cNvPr id="14" name="Imagen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356" y="3638550"/>
            <a:ext cx="1771650" cy="2038350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3088" y="1190625"/>
            <a:ext cx="4211803" cy="1883359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51812" y="2322830"/>
            <a:ext cx="2607011" cy="2694543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81359" y="3591362"/>
            <a:ext cx="4330295" cy="2865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2401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60408" y="709867"/>
            <a:ext cx="10515600" cy="1325563"/>
          </a:xfrm>
        </p:spPr>
        <p:txBody>
          <a:bodyPr>
            <a:normAutofit/>
          </a:bodyPr>
          <a:lstStyle/>
          <a:p>
            <a:r>
              <a:rPr lang="FR-FR" sz="4800" b="1" dirty="0">
                <a:solidFill>
                  <a:srgbClr val="00B050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Goals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Microsoft Sans Serif" panose="020B0604020202020204" pitchFamily="34" charset="0"/>
              <a:ea typeface="12롯데마트드림Medium" panose="02020603020101020101" pitchFamily="18" charset="-127"/>
              <a:cs typeface="Microsoft Sans Serif" panose="020B0604020202020204" pitchFamily="34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31501" y="225136"/>
            <a:ext cx="323824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ECCCP Project</a:t>
            </a:r>
            <a:endParaRPr lang="ko-KR" altLang="en-US" sz="2200" b="1" dirty="0">
              <a:ln>
                <a:solidFill>
                  <a:schemeClr val="tx1">
                    <a:lumMod val="85000"/>
                    <a:lumOff val="15000"/>
                    <a:alpha val="1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Microsoft Sans Serif" panose="020B0604020202020204" pitchFamily="34" charset="0"/>
              <a:ea typeface="12롯데마트드림Medium" panose="02020603020101020101" pitchFamily="18" charset="-127"/>
              <a:cs typeface="Microsoft Sans Serif" panose="020B0604020202020204" pitchFamily="34" charset="0"/>
            </a:endParaRPr>
          </a:p>
        </p:txBody>
      </p:sp>
      <p:sp>
        <p:nvSpPr>
          <p:cNvPr id="7" name="직각 삼각형 6"/>
          <p:cNvSpPr/>
          <p:nvPr/>
        </p:nvSpPr>
        <p:spPr>
          <a:xfrm>
            <a:off x="3369747" y="225126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Microsoft Sans Serif" panose="020B0604020202020204" pitchFamily="34" charset="0"/>
              <a:ea typeface="12롯데마트드림Medium" panose="02020603020101020101" pitchFamily="18" charset="-127"/>
              <a:cs typeface="Microsoft Sans Serif" panose="020B0604020202020204" pitchFamily="34" charset="0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3503712" y="219140"/>
            <a:ext cx="8533112" cy="437386"/>
            <a:chOff x="2016206" y="168846"/>
            <a:chExt cx="7011412" cy="323548"/>
          </a:xfrm>
        </p:grpSpPr>
        <p:sp>
          <p:nvSpPr>
            <p:cNvPr id="9" name="직사각형 8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latin typeface="Microsoft Sans Serif" panose="020B0604020202020204" pitchFamily="34" charset="0"/>
                <a:ea typeface="12롯데마트드림Medium" panose="02020603020101020101" pitchFamily="18" charset="-127"/>
                <a:cs typeface="Microsoft Sans Serif" panose="020B0604020202020204" pitchFamily="34" charset="0"/>
              </a:endParaRPr>
            </a:p>
          </p:txBody>
        </p:sp>
        <p:sp>
          <p:nvSpPr>
            <p:cNvPr id="10" name="직각 삼각형 9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latin typeface="Microsoft Sans Serif" panose="020B0604020202020204" pitchFamily="34" charset="0"/>
                <a:ea typeface="12롯데마트드림Medium" panose="02020603020101020101" pitchFamily="18" charset="-127"/>
                <a:cs typeface="Microsoft Sans Serif" panose="020B0604020202020204" pitchFamily="34" charset="0"/>
              </a:endParaRPr>
            </a:p>
          </p:txBody>
        </p:sp>
      </p:grpSp>
      <p:sp>
        <p:nvSpPr>
          <p:cNvPr id="11" name="직사각형 10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Microsoft Sans Serif" panose="020B0604020202020204" pitchFamily="34" charset="0"/>
              <a:ea typeface="12롯데마트드림Medium" panose="02020603020101020101" pitchFamily="18" charset="-127"/>
              <a:cs typeface="Microsoft Sans Serif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535886" y="272486"/>
            <a:ext cx="24167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b="1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02. </a:t>
            </a:r>
            <a:endParaRPr lang="ko-KR" altLang="en-US" sz="1600" b="1" dirty="0">
              <a:ln>
                <a:solidFill>
                  <a:schemeClr val="tx1">
                    <a:lumMod val="85000"/>
                    <a:lumOff val="15000"/>
                    <a:alpha val="1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Microsoft Sans Serif" panose="020B0604020202020204" pitchFamily="34" charset="0"/>
              <a:ea typeface="12롯데마트드림Medium" panose="02020603020101020101" pitchFamily="18" charset="-127"/>
              <a:cs typeface="Microsoft Sans Serif" panose="020B0604020202020204" pitchFamily="34" charset="0"/>
            </a:endParaRPr>
          </a:p>
        </p:txBody>
      </p:sp>
      <p:sp>
        <p:nvSpPr>
          <p:cNvPr id="14" name="CuadroTexto 13"/>
          <p:cNvSpPr txBox="1"/>
          <p:nvPr/>
        </p:nvSpPr>
        <p:spPr>
          <a:xfrm>
            <a:off x="844928" y="2126402"/>
            <a:ext cx="10371137" cy="2092881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800" b="1" dirty="0" err="1">
                <a:latin typeface="Microsoft Sans Serif"/>
                <a:cs typeface="Arial"/>
              </a:rPr>
              <a:t>Electronic</a:t>
            </a:r>
          </a:p>
          <a:p>
            <a:endParaRPr lang="ES-ES" sz="2800" b="1" dirty="0">
              <a:latin typeface="Arial"/>
              <a:cs typeface="Arial"/>
            </a:endParaRPr>
          </a:p>
          <a:p>
            <a:r>
              <a:rPr lang="ES-ES" sz="2800" dirty="0">
                <a:latin typeface="Microsoft Sans Serif"/>
                <a:cs typeface="Arial"/>
              </a:rPr>
              <a:t>​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ES" sz="2800" dirty="0">
              <a:latin typeface="Arial"/>
              <a:cs typeface="Arial"/>
            </a:endParaRPr>
          </a:p>
          <a:p>
            <a:endParaRPr lang="es-ES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7305" y="962025"/>
            <a:ext cx="3612350" cy="2412285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702" y="3343275"/>
            <a:ext cx="5505856" cy="2567896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3787" y="3209925"/>
            <a:ext cx="3769846" cy="3399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3497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60408" y="709867"/>
            <a:ext cx="10515600" cy="1325563"/>
          </a:xfrm>
        </p:spPr>
        <p:txBody>
          <a:bodyPr>
            <a:normAutofit/>
          </a:bodyPr>
          <a:lstStyle/>
          <a:p>
            <a:r>
              <a:rPr lang="FR-FR" sz="4800" b="1" dirty="0" err="1">
                <a:solidFill>
                  <a:srgbClr val="00B050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Why</a:t>
            </a:r>
            <a:r>
              <a:rPr lang="FR-FR" sz="4800" b="1" dirty="0">
                <a:solidFill>
                  <a:srgbClr val="00B050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FR-FR" sz="4800" b="1" dirty="0" err="1">
                <a:solidFill>
                  <a:srgbClr val="00B050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we</a:t>
            </a:r>
            <a:r>
              <a:rPr lang="FR-FR" sz="4800" b="1" dirty="0">
                <a:solidFill>
                  <a:srgbClr val="00B050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FR-FR" sz="4800" b="1" dirty="0" err="1">
                <a:solidFill>
                  <a:srgbClr val="00B050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choose</a:t>
            </a:r>
            <a:r>
              <a:rPr lang="FR-FR" sz="4800" b="1" dirty="0">
                <a:solidFill>
                  <a:srgbClr val="00B050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FR-FR" sz="4800" b="1" dirty="0" err="1">
                <a:solidFill>
                  <a:srgbClr val="00B050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this</a:t>
            </a:r>
            <a:r>
              <a:rPr lang="FR-FR" sz="4800" b="1" dirty="0">
                <a:solidFill>
                  <a:srgbClr val="00B050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FR-FR" sz="4800" b="1" dirty="0" err="1">
                <a:solidFill>
                  <a:srgbClr val="00B050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project</a:t>
            </a:r>
            <a:r>
              <a:rPr lang="FR-FR" sz="4800" b="1" dirty="0">
                <a:solidFill>
                  <a:srgbClr val="00B050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?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Microsoft Sans Serif" panose="020B0604020202020204" pitchFamily="34" charset="0"/>
              <a:ea typeface="12롯데마트드림Medium" panose="02020603020101020101" pitchFamily="18" charset="-127"/>
              <a:cs typeface="Microsoft Sans Serif" panose="020B0604020202020204" pitchFamily="34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31501" y="225136"/>
            <a:ext cx="323824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ECCCP Project</a:t>
            </a:r>
            <a:endParaRPr lang="ko-KR" altLang="en-US" sz="2200" b="1" dirty="0">
              <a:ln>
                <a:solidFill>
                  <a:schemeClr val="tx1">
                    <a:lumMod val="85000"/>
                    <a:lumOff val="15000"/>
                    <a:alpha val="1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Microsoft Sans Serif" panose="020B0604020202020204" pitchFamily="34" charset="0"/>
              <a:ea typeface="12롯데마트드림Medium" panose="02020603020101020101" pitchFamily="18" charset="-127"/>
              <a:cs typeface="Microsoft Sans Serif" panose="020B0604020202020204" pitchFamily="34" charset="0"/>
            </a:endParaRPr>
          </a:p>
        </p:txBody>
      </p:sp>
      <p:sp>
        <p:nvSpPr>
          <p:cNvPr id="7" name="직각 삼각형 6"/>
          <p:cNvSpPr/>
          <p:nvPr/>
        </p:nvSpPr>
        <p:spPr>
          <a:xfrm>
            <a:off x="3369747" y="225126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Microsoft Sans Serif" panose="020B0604020202020204" pitchFamily="34" charset="0"/>
              <a:ea typeface="12롯데마트드림Medium" panose="02020603020101020101" pitchFamily="18" charset="-127"/>
              <a:cs typeface="Microsoft Sans Serif" panose="020B0604020202020204" pitchFamily="34" charset="0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3503712" y="219140"/>
            <a:ext cx="8533112" cy="437386"/>
            <a:chOff x="2016206" y="168846"/>
            <a:chExt cx="7011412" cy="323548"/>
          </a:xfrm>
        </p:grpSpPr>
        <p:sp>
          <p:nvSpPr>
            <p:cNvPr id="9" name="직사각형 8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latin typeface="Microsoft Sans Serif" panose="020B0604020202020204" pitchFamily="34" charset="0"/>
                <a:ea typeface="12롯데마트드림Medium" panose="02020603020101020101" pitchFamily="18" charset="-127"/>
                <a:cs typeface="Microsoft Sans Serif" panose="020B0604020202020204" pitchFamily="34" charset="0"/>
              </a:endParaRPr>
            </a:p>
          </p:txBody>
        </p:sp>
        <p:sp>
          <p:nvSpPr>
            <p:cNvPr id="10" name="직각 삼각형 9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latin typeface="Microsoft Sans Serif" panose="020B0604020202020204" pitchFamily="34" charset="0"/>
                <a:ea typeface="12롯데마트드림Medium" panose="02020603020101020101" pitchFamily="18" charset="-127"/>
                <a:cs typeface="Microsoft Sans Serif" panose="020B0604020202020204" pitchFamily="34" charset="0"/>
              </a:endParaRPr>
            </a:p>
          </p:txBody>
        </p:sp>
      </p:grpSp>
      <p:sp>
        <p:nvSpPr>
          <p:cNvPr id="11" name="직사각형 10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Microsoft Sans Serif" panose="020B0604020202020204" pitchFamily="34" charset="0"/>
              <a:ea typeface="12롯데마트드림Medium" panose="02020603020101020101" pitchFamily="18" charset="-127"/>
              <a:cs typeface="Microsoft Sans Serif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535886" y="272486"/>
            <a:ext cx="24167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b="1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02. </a:t>
            </a:r>
            <a:endParaRPr lang="ko-KR" altLang="en-US" sz="1600" b="1" dirty="0">
              <a:ln>
                <a:solidFill>
                  <a:schemeClr val="tx1">
                    <a:lumMod val="85000"/>
                    <a:lumOff val="15000"/>
                    <a:alpha val="1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Microsoft Sans Serif" panose="020B0604020202020204" pitchFamily="34" charset="0"/>
              <a:ea typeface="12롯데마트드림Medium" panose="02020603020101020101" pitchFamily="18" charset="-127"/>
              <a:cs typeface="Microsoft Sans Serif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34121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4214422" y="2981325"/>
            <a:ext cx="4010125" cy="70643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40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03. Pre-Analysis </a:t>
            </a:r>
            <a:endParaRPr lang="EN-US" altLang="KO-KR" sz="4000" dirty="0"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3987275" y="2395247"/>
            <a:ext cx="1034306" cy="423126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22" name="직각 삼각형 21"/>
          <p:cNvSpPr/>
          <p:nvPr/>
        </p:nvSpPr>
        <p:spPr>
          <a:xfrm>
            <a:off x="5021581" y="2395247"/>
            <a:ext cx="289383" cy="42312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23" name="직각 삼각형 22"/>
          <p:cNvSpPr/>
          <p:nvPr/>
        </p:nvSpPr>
        <p:spPr>
          <a:xfrm rot="16200000" flipH="1">
            <a:off x="5030196" y="2469436"/>
            <a:ext cx="431333" cy="282955"/>
          </a:xfrm>
          <a:prstGeom prst="rt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5387340" y="2401109"/>
            <a:ext cx="2916300" cy="41726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2400" b="1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accent6"/>
              </a:solidFill>
              <a:latin typeface="Microsoft Sans Serif" panose="020B0604020202020204" pitchFamily="34" charset="0"/>
              <a:ea typeface="12롯데마트드림Medium" panose="02020603020101020101" pitchFamily="18" charset="-127"/>
              <a:cs typeface="Microsoft Sans Serif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2588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23875" y="718808"/>
            <a:ext cx="10515600" cy="1325563"/>
          </a:xfrm>
        </p:spPr>
        <p:txBody>
          <a:bodyPr>
            <a:normAutofit/>
          </a:bodyPr>
          <a:lstStyle/>
          <a:p>
            <a:r>
              <a:rPr lang="FR-FR" sz="4800" b="1" dirty="0">
                <a:solidFill>
                  <a:srgbClr val="00B050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Components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60388" y="1995488"/>
            <a:ext cx="9040812" cy="4196584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200000"/>
              </a:lnSpc>
            </a:pPr>
            <a:r>
              <a:rPr lang="EN-US" b="1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Sensor</a:t>
            </a:r>
          </a:p>
          <a:p>
            <a:pPr>
              <a:lnSpc>
                <a:spcPct val="200000"/>
              </a:lnSpc>
            </a:pPr>
            <a:r>
              <a:rPr lang="EN-US" b="1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µController </a:t>
            </a:r>
          </a:p>
          <a:p>
            <a:pPr>
              <a:lnSpc>
                <a:spcPct val="200000"/>
              </a:lnSpc>
            </a:pPr>
            <a:r>
              <a:rPr lang="EN-US" b="1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Communication module</a:t>
            </a:r>
          </a:p>
          <a:p>
            <a:pPr>
              <a:lnSpc>
                <a:spcPct val="200000"/>
              </a:lnSpc>
            </a:pPr>
            <a:r>
              <a:rPr lang="EN-US" b="1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Server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Microsoft Sans Serif" panose="020B0604020202020204" pitchFamily="34" charset="0"/>
              <a:ea typeface="12롯데마트드림Medium" panose="02020603020101020101" pitchFamily="18" charset="-127"/>
              <a:cs typeface="Microsoft Sans Serif" panose="020B0604020202020204" pitchFamily="34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31501" y="225136"/>
            <a:ext cx="323824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ECCCP Project</a:t>
            </a:r>
            <a:endParaRPr lang="ko-KR" altLang="en-US" sz="2200" b="1" dirty="0">
              <a:ln>
                <a:solidFill>
                  <a:schemeClr val="tx1">
                    <a:lumMod val="85000"/>
                    <a:lumOff val="15000"/>
                    <a:alpha val="1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Microsoft Sans Serif" panose="020B0604020202020204" pitchFamily="34" charset="0"/>
              <a:ea typeface="12롯데마트드림Medium" panose="02020603020101020101" pitchFamily="18" charset="-127"/>
              <a:cs typeface="Microsoft Sans Serif" panose="020B0604020202020204" pitchFamily="34" charset="0"/>
            </a:endParaRPr>
          </a:p>
        </p:txBody>
      </p:sp>
      <p:sp>
        <p:nvSpPr>
          <p:cNvPr id="7" name="직각 삼각형 6"/>
          <p:cNvSpPr/>
          <p:nvPr/>
        </p:nvSpPr>
        <p:spPr>
          <a:xfrm>
            <a:off x="3369747" y="225126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Microsoft Sans Serif" panose="020B0604020202020204" pitchFamily="34" charset="0"/>
              <a:ea typeface="12롯데마트드림Medium" panose="02020603020101020101" pitchFamily="18" charset="-127"/>
              <a:cs typeface="Microsoft Sans Serif" panose="020B0604020202020204" pitchFamily="34" charset="0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3503712" y="219140"/>
            <a:ext cx="8533112" cy="437386"/>
            <a:chOff x="2016206" y="168846"/>
            <a:chExt cx="7011412" cy="323548"/>
          </a:xfrm>
        </p:grpSpPr>
        <p:sp>
          <p:nvSpPr>
            <p:cNvPr id="9" name="직사각형 8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latin typeface="Microsoft Sans Serif" panose="020B0604020202020204" pitchFamily="34" charset="0"/>
                <a:ea typeface="12롯데마트드림Medium" panose="02020603020101020101" pitchFamily="18" charset="-127"/>
                <a:cs typeface="Microsoft Sans Serif" panose="020B0604020202020204" pitchFamily="34" charset="0"/>
              </a:endParaRPr>
            </a:p>
          </p:txBody>
        </p:sp>
        <p:sp>
          <p:nvSpPr>
            <p:cNvPr id="10" name="직각 삼각형 9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latin typeface="Microsoft Sans Serif" panose="020B0604020202020204" pitchFamily="34" charset="0"/>
                <a:ea typeface="12롯데마트드림Medium" panose="02020603020101020101" pitchFamily="18" charset="-127"/>
                <a:cs typeface="Microsoft Sans Serif" panose="020B0604020202020204" pitchFamily="34" charset="0"/>
              </a:endParaRPr>
            </a:p>
          </p:txBody>
        </p:sp>
      </p:grpSp>
      <p:sp>
        <p:nvSpPr>
          <p:cNvPr id="11" name="직사각형 10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Microsoft Sans Serif" panose="020B0604020202020204" pitchFamily="34" charset="0"/>
              <a:ea typeface="12롯데마트드림Medium" panose="02020603020101020101" pitchFamily="18" charset="-127"/>
              <a:cs typeface="Microsoft Sans Serif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535886" y="272486"/>
            <a:ext cx="24167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b="1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02. </a:t>
            </a:r>
            <a:endParaRPr lang="ko-KR" altLang="en-US" sz="1600" b="1" dirty="0">
              <a:ln>
                <a:solidFill>
                  <a:schemeClr val="tx1">
                    <a:lumMod val="85000"/>
                    <a:lumOff val="15000"/>
                    <a:alpha val="1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Microsoft Sans Serif" panose="020B0604020202020204" pitchFamily="34" charset="0"/>
              <a:ea typeface="12롯데마트드림Medium" panose="02020603020101020101" pitchFamily="18" charset="-127"/>
              <a:cs typeface="Microsoft Sans Serif" panose="020B0604020202020204" pitchFamily="34" charset="0"/>
            </a:endParaRPr>
          </a:p>
        </p:txBody>
      </p:sp>
      <p:pic>
        <p:nvPicPr>
          <p:cNvPr id="13" name="Imag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5500" y="1752600"/>
            <a:ext cx="1492960" cy="1073728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2550" y="1199072"/>
            <a:ext cx="2192227" cy="2192169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0775" y="4486275"/>
            <a:ext cx="1668629" cy="1673392"/>
          </a:xfrm>
          <a:prstGeom prst="rect">
            <a:avLst/>
          </a:prstGeom>
        </p:spPr>
      </p:pic>
      <p:pic>
        <p:nvPicPr>
          <p:cNvPr id="17" name="Imag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72600" y="4276725"/>
            <a:ext cx="1596544" cy="1602548"/>
          </a:xfrm>
          <a:prstGeom prst="rect">
            <a:avLst/>
          </a:prstGeom>
        </p:spPr>
      </p:pic>
      <p:sp>
        <p:nvSpPr>
          <p:cNvPr id="21" name="Espace réservé du contenu 2"/>
          <p:cNvSpPr txBox="1">
            <a:spLocks/>
          </p:cNvSpPr>
          <p:nvPr/>
        </p:nvSpPr>
        <p:spPr>
          <a:xfrm>
            <a:off x="6562725" y="6760517"/>
            <a:ext cx="3535363" cy="22448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400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b="1" dirty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66746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23875" y="718808"/>
            <a:ext cx="10515600" cy="1325563"/>
          </a:xfrm>
        </p:spPr>
        <p:txBody>
          <a:bodyPr>
            <a:normAutofit/>
          </a:bodyPr>
          <a:lstStyle/>
          <a:p>
            <a:r>
              <a:rPr lang="EN-IE" sz="4800" b="1" dirty="0">
                <a:solidFill>
                  <a:srgbClr val="00B050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Sensor selection</a:t>
            </a:r>
            <a:endParaRPr lang="EN-IE" sz="4800" b="1" dirty="0">
              <a:solidFill>
                <a:srgbClr val="00B050"/>
              </a:solidFill>
              <a:latin typeface="Microsoft Sans Serif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60388" y="1995488"/>
            <a:ext cx="9040812" cy="4507156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Position switches</a:t>
            </a:r>
          </a:p>
          <a:p>
            <a:pPr>
              <a:lnSpc>
                <a:spcPct val="150000"/>
              </a:lnSpc>
            </a:pPr>
            <a:r>
              <a:rPr lang="EN-US" b="1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Capacitive sensors</a:t>
            </a:r>
          </a:p>
          <a:p>
            <a:pPr>
              <a:lnSpc>
                <a:spcPct val="150000"/>
              </a:lnSpc>
            </a:pPr>
            <a:r>
              <a:rPr lang="EN-US" b="1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Inductive sensors</a:t>
            </a:r>
          </a:p>
          <a:p>
            <a:pPr>
              <a:lnSpc>
                <a:spcPct val="150000"/>
              </a:lnSpc>
            </a:pPr>
            <a:r>
              <a:rPr lang="EN-US" b="1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Photoelectric sensors</a:t>
            </a:r>
          </a:p>
          <a:p>
            <a:pPr>
              <a:lnSpc>
                <a:spcPct val="150000"/>
              </a:lnSpc>
            </a:pPr>
            <a:r>
              <a:rPr lang="EN-US" b="1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Infrared sensors</a:t>
            </a:r>
          </a:p>
          <a:p>
            <a:pPr>
              <a:lnSpc>
                <a:spcPct val="150000"/>
              </a:lnSpc>
            </a:pPr>
            <a:r>
              <a:rPr lang="EN-US" b="1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Ultrasonic sensors</a:t>
            </a:r>
          </a:p>
          <a:p>
            <a:pPr>
              <a:lnSpc>
                <a:spcPct val="100000"/>
              </a:lnSpc>
            </a:pPr>
            <a:endParaRPr lang="EN-US" b="1" dirty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Microsoft Sans Serif" panose="020B0604020202020204" pitchFamily="34" charset="0"/>
              <a:ea typeface="12롯데마트드림Medium" panose="02020603020101020101" pitchFamily="18" charset="-127"/>
              <a:cs typeface="Microsoft Sans Serif" panose="020B0604020202020204" pitchFamily="34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31501" y="225136"/>
            <a:ext cx="323824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ECCCP Project</a:t>
            </a:r>
            <a:endParaRPr lang="ko-KR" altLang="en-US" sz="2200" b="1" dirty="0">
              <a:ln>
                <a:solidFill>
                  <a:schemeClr val="tx1">
                    <a:lumMod val="85000"/>
                    <a:lumOff val="15000"/>
                    <a:alpha val="1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Microsoft Sans Serif" panose="020B0604020202020204" pitchFamily="34" charset="0"/>
              <a:ea typeface="12롯데마트드림Medium" panose="02020603020101020101" pitchFamily="18" charset="-127"/>
              <a:cs typeface="Microsoft Sans Serif" panose="020B0604020202020204" pitchFamily="34" charset="0"/>
            </a:endParaRPr>
          </a:p>
        </p:txBody>
      </p:sp>
      <p:sp>
        <p:nvSpPr>
          <p:cNvPr id="7" name="직각 삼각형 6"/>
          <p:cNvSpPr/>
          <p:nvPr/>
        </p:nvSpPr>
        <p:spPr>
          <a:xfrm>
            <a:off x="3369747" y="225126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Microsoft Sans Serif" panose="020B0604020202020204" pitchFamily="34" charset="0"/>
              <a:ea typeface="12롯데마트드림Medium" panose="02020603020101020101" pitchFamily="18" charset="-127"/>
              <a:cs typeface="Microsoft Sans Serif" panose="020B0604020202020204" pitchFamily="34" charset="0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3503712" y="219140"/>
            <a:ext cx="8533112" cy="437386"/>
            <a:chOff x="2016206" y="168846"/>
            <a:chExt cx="7011412" cy="323548"/>
          </a:xfrm>
        </p:grpSpPr>
        <p:sp>
          <p:nvSpPr>
            <p:cNvPr id="9" name="직사각형 8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latin typeface="Microsoft Sans Serif" panose="020B0604020202020204" pitchFamily="34" charset="0"/>
                <a:ea typeface="12롯데마트드림Medium" panose="02020603020101020101" pitchFamily="18" charset="-127"/>
                <a:cs typeface="Microsoft Sans Serif" panose="020B0604020202020204" pitchFamily="34" charset="0"/>
              </a:endParaRPr>
            </a:p>
          </p:txBody>
        </p:sp>
        <p:sp>
          <p:nvSpPr>
            <p:cNvPr id="10" name="직각 삼각형 9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latin typeface="Microsoft Sans Serif" panose="020B0604020202020204" pitchFamily="34" charset="0"/>
                <a:ea typeface="12롯데마트드림Medium" panose="02020603020101020101" pitchFamily="18" charset="-127"/>
                <a:cs typeface="Microsoft Sans Serif" panose="020B0604020202020204" pitchFamily="34" charset="0"/>
              </a:endParaRPr>
            </a:p>
          </p:txBody>
        </p:sp>
      </p:grpSp>
      <p:sp>
        <p:nvSpPr>
          <p:cNvPr id="11" name="직사각형 10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Microsoft Sans Serif" panose="020B0604020202020204" pitchFamily="34" charset="0"/>
              <a:ea typeface="12롯데마트드림Medium" panose="02020603020101020101" pitchFamily="18" charset="-127"/>
              <a:cs typeface="Microsoft Sans Serif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535886" y="272486"/>
            <a:ext cx="24167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b="1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02. </a:t>
            </a:r>
            <a:endParaRPr lang="ko-KR" altLang="en-US" sz="1600" b="1" dirty="0">
              <a:ln>
                <a:solidFill>
                  <a:schemeClr val="tx1">
                    <a:lumMod val="85000"/>
                    <a:lumOff val="15000"/>
                    <a:alpha val="1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Microsoft Sans Serif" panose="020B0604020202020204" pitchFamily="34" charset="0"/>
              <a:ea typeface="12롯데마트드림Medium" panose="02020603020101020101" pitchFamily="18" charset="-127"/>
              <a:cs typeface="Microsoft Sans Serif" panose="020B0604020202020204" pitchFamily="34" charset="0"/>
            </a:endParaRPr>
          </a:p>
        </p:txBody>
      </p:sp>
      <p:sp>
        <p:nvSpPr>
          <p:cNvPr id="21" name="Espace réservé du contenu 2"/>
          <p:cNvSpPr txBox="1">
            <a:spLocks/>
          </p:cNvSpPr>
          <p:nvPr/>
        </p:nvSpPr>
        <p:spPr>
          <a:xfrm>
            <a:off x="6562725" y="6760517"/>
            <a:ext cx="3535363" cy="22448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400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b="1" dirty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4225" y="3371850"/>
            <a:ext cx="2743200" cy="2286000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9738" y="2044140"/>
            <a:ext cx="3354492" cy="397435"/>
          </a:xfrm>
          <a:prstGeom prst="rect">
            <a:avLst/>
          </a:prstGeom>
        </p:spPr>
      </p:pic>
      <p:pic>
        <p:nvPicPr>
          <p:cNvPr id="18" name="Imag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1457" y="2705100"/>
            <a:ext cx="1466850" cy="361950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476250" y="5558155"/>
            <a:ext cx="3759467" cy="9144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735118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23875" y="718808"/>
            <a:ext cx="10515600" cy="1325563"/>
          </a:xfrm>
        </p:spPr>
        <p:txBody>
          <a:bodyPr>
            <a:normAutofit/>
          </a:bodyPr>
          <a:lstStyle/>
          <a:p>
            <a:r>
              <a:rPr lang="FR-FR" sz="4800" b="1" dirty="0">
                <a:solidFill>
                  <a:srgbClr val="00B050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µController </a:t>
            </a:r>
            <a:r>
              <a:rPr lang="EN-GB" sz="4800" b="1" dirty="0">
                <a:solidFill>
                  <a:srgbClr val="00B050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selection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Microsoft Sans Serif" panose="020B0604020202020204" pitchFamily="34" charset="0"/>
              <a:ea typeface="12롯데마트드림Medium" panose="02020603020101020101" pitchFamily="18" charset="-127"/>
              <a:cs typeface="Microsoft Sans Serif" panose="020B0604020202020204" pitchFamily="34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31501" y="225136"/>
            <a:ext cx="323824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ECCCP Project</a:t>
            </a:r>
            <a:endParaRPr lang="ko-KR" altLang="en-US" sz="2200" b="1" dirty="0">
              <a:ln>
                <a:solidFill>
                  <a:schemeClr val="tx1">
                    <a:lumMod val="85000"/>
                    <a:lumOff val="15000"/>
                    <a:alpha val="1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Microsoft Sans Serif" panose="020B0604020202020204" pitchFamily="34" charset="0"/>
              <a:ea typeface="12롯데마트드림Medium" panose="02020603020101020101" pitchFamily="18" charset="-127"/>
              <a:cs typeface="Microsoft Sans Serif" panose="020B0604020202020204" pitchFamily="34" charset="0"/>
            </a:endParaRPr>
          </a:p>
        </p:txBody>
      </p:sp>
      <p:sp>
        <p:nvSpPr>
          <p:cNvPr id="7" name="직각 삼각형 6"/>
          <p:cNvSpPr/>
          <p:nvPr/>
        </p:nvSpPr>
        <p:spPr>
          <a:xfrm>
            <a:off x="3369747" y="225126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Microsoft Sans Serif" panose="020B0604020202020204" pitchFamily="34" charset="0"/>
              <a:ea typeface="12롯데마트드림Medium" panose="02020603020101020101" pitchFamily="18" charset="-127"/>
              <a:cs typeface="Microsoft Sans Serif" panose="020B0604020202020204" pitchFamily="34" charset="0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3503712" y="219140"/>
            <a:ext cx="8533112" cy="437386"/>
            <a:chOff x="2016206" y="168846"/>
            <a:chExt cx="7011412" cy="323548"/>
          </a:xfrm>
        </p:grpSpPr>
        <p:sp>
          <p:nvSpPr>
            <p:cNvPr id="9" name="직사각형 8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latin typeface="Microsoft Sans Serif" panose="020B0604020202020204" pitchFamily="34" charset="0"/>
                <a:ea typeface="12롯데마트드림Medium" panose="02020603020101020101" pitchFamily="18" charset="-127"/>
                <a:cs typeface="Microsoft Sans Serif" panose="020B0604020202020204" pitchFamily="34" charset="0"/>
              </a:endParaRPr>
            </a:p>
          </p:txBody>
        </p:sp>
        <p:sp>
          <p:nvSpPr>
            <p:cNvPr id="10" name="직각 삼각형 9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latin typeface="Microsoft Sans Serif" panose="020B0604020202020204" pitchFamily="34" charset="0"/>
                <a:ea typeface="12롯데마트드림Medium" panose="02020603020101020101" pitchFamily="18" charset="-127"/>
                <a:cs typeface="Microsoft Sans Serif" panose="020B0604020202020204" pitchFamily="34" charset="0"/>
              </a:endParaRPr>
            </a:p>
          </p:txBody>
        </p:sp>
      </p:grpSp>
      <p:sp>
        <p:nvSpPr>
          <p:cNvPr id="11" name="직사각형 10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Microsoft Sans Serif" panose="020B0604020202020204" pitchFamily="34" charset="0"/>
              <a:ea typeface="12롯데마트드림Medium" panose="02020603020101020101" pitchFamily="18" charset="-127"/>
              <a:cs typeface="Microsoft Sans Serif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535886" y="272486"/>
            <a:ext cx="24167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b="1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02. </a:t>
            </a:r>
            <a:endParaRPr lang="ko-KR" altLang="en-US" sz="1600" b="1" dirty="0">
              <a:ln>
                <a:solidFill>
                  <a:schemeClr val="tx1">
                    <a:lumMod val="85000"/>
                    <a:lumOff val="15000"/>
                    <a:alpha val="1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Microsoft Sans Serif" panose="020B0604020202020204" pitchFamily="34" charset="0"/>
              <a:ea typeface="12롯데마트드림Medium" panose="02020603020101020101" pitchFamily="18" charset="-127"/>
              <a:cs typeface="Microsoft Sans Serif" panose="020B0604020202020204" pitchFamily="34" charset="0"/>
            </a:endParaRPr>
          </a:p>
        </p:txBody>
      </p:sp>
      <p:sp>
        <p:nvSpPr>
          <p:cNvPr id="21" name="Espace réservé du contenu 2"/>
          <p:cNvSpPr txBox="1">
            <a:spLocks/>
          </p:cNvSpPr>
          <p:nvPr/>
        </p:nvSpPr>
        <p:spPr>
          <a:xfrm>
            <a:off x="6562725" y="6760517"/>
            <a:ext cx="3535363" cy="22448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400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b="1" dirty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graphicFrame>
        <p:nvGraphicFramePr>
          <p:cNvPr id="16" name="Tableau 15"/>
          <p:cNvGraphicFramePr/>
          <p:nvPr>
            <p:extLst>
              <p:ext uri="{D42A27DB-BD31-4B8C-83A1-F6EECF244321}">
                <p14:modId xmlns:p14="http://schemas.microsoft.com/office/powerpoint/2010/main" val="1185953517"/>
              </p:ext>
            </p:extLst>
          </p:nvPr>
        </p:nvGraphicFramePr>
        <p:xfrm>
          <a:off x="603849" y="1883433"/>
          <a:ext cx="10870579" cy="452240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255617">
                  <a:extLst>
                    <a:ext uri="{9D8B030D-6E8A-4147-A177-3AD203B41FA5}">
                      <a16:colId xmlns:a16="http://schemas.microsoft.com/office/drawing/2014/main" val="408256521"/>
                    </a:ext>
                  </a:extLst>
                </a:gridCol>
                <a:gridCol w="2238914">
                  <a:extLst>
                    <a:ext uri="{9D8B030D-6E8A-4147-A177-3AD203B41FA5}">
                      <a16:colId xmlns:a16="http://schemas.microsoft.com/office/drawing/2014/main" val="798051175"/>
                    </a:ext>
                  </a:extLst>
                </a:gridCol>
                <a:gridCol w="2015264">
                  <a:extLst>
                    <a:ext uri="{9D8B030D-6E8A-4147-A177-3AD203B41FA5}">
                      <a16:colId xmlns:a16="http://schemas.microsoft.com/office/drawing/2014/main" val="1891093215"/>
                    </a:ext>
                  </a:extLst>
                </a:gridCol>
                <a:gridCol w="1680392">
                  <a:extLst>
                    <a:ext uri="{9D8B030D-6E8A-4147-A177-3AD203B41FA5}">
                      <a16:colId xmlns:a16="http://schemas.microsoft.com/office/drawing/2014/main" val="1328623210"/>
                    </a:ext>
                  </a:extLst>
                </a:gridCol>
                <a:gridCol w="1680392">
                  <a:extLst>
                    <a:ext uri="{9D8B030D-6E8A-4147-A177-3AD203B41FA5}">
                      <a16:colId xmlns:a16="http://schemas.microsoft.com/office/drawing/2014/main" val="2560136252"/>
                    </a:ext>
                  </a:extLst>
                </a:gridCol>
              </a:tblGrid>
              <a:tr h="69754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BZ" sz="1200" dirty="0">
                          <a:effectLst/>
                        </a:rPr>
                        <a:t>Platform</a:t>
                      </a:r>
                      <a:endParaRPr lang="EN-BZ">
                        <a:effectLst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BZ" sz="1200" dirty="0">
                          <a:effectLst/>
                        </a:rPr>
                        <a:t>Arduino Mega2560</a:t>
                      </a:r>
                      <a:endParaRPr lang="EN-BZ">
                        <a:effectLst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BZ" sz="1200" dirty="0">
                          <a:effectLst/>
                        </a:rPr>
                        <a:t>Arduino Uno</a:t>
                      </a:r>
                      <a:endParaRPr lang="EN-BZ">
                        <a:effectLst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BZ" sz="1200" dirty="0">
                          <a:effectLst/>
                        </a:rPr>
                        <a:t>Raspberry Pi ZERO</a:t>
                      </a:r>
                      <a:endParaRPr lang="EN-BZ">
                        <a:effectLst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BZ" sz="1200" dirty="0">
                          <a:effectLst/>
                        </a:rPr>
                        <a:t>Raspberry Pi 3 Model B</a:t>
                      </a:r>
                      <a:endParaRPr lang="EN-BZ">
                        <a:effectLst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788456984"/>
                  </a:ext>
                </a:extLst>
              </a:tr>
              <a:tr h="56966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BZ" sz="1200" dirty="0">
                          <a:effectLst/>
                        </a:rPr>
                        <a:t>Microcontroller/ Processor</a:t>
                      </a:r>
                      <a:endParaRPr lang="EN-BZ">
                        <a:effectLst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BZ" sz="1200" dirty="0">
                          <a:effectLst/>
                        </a:rPr>
                        <a:t>ATmega2560</a:t>
                      </a:r>
                      <a:endParaRPr lang="EN-BZ">
                        <a:effectLst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BZ" sz="1200" dirty="0">
                          <a:effectLst/>
                        </a:rPr>
                        <a:t>ATmega328P</a:t>
                      </a:r>
                      <a:endParaRPr lang="EN-BZ">
                        <a:effectLst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BZ" sz="1200" dirty="0">
                          <a:effectLst/>
                        </a:rPr>
                        <a:t>Broadcom BCM2835</a:t>
                      </a:r>
                      <a:endParaRPr lang="EN-BZ">
                        <a:effectLst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BZ" sz="1200" dirty="0">
                          <a:effectLst/>
                        </a:rPr>
                        <a:t>Broadcom BCM2837</a:t>
                      </a:r>
                      <a:endParaRPr lang="EN-BZ">
                        <a:effectLst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117488474"/>
                  </a:ext>
                </a:extLst>
              </a:tr>
              <a:tr h="34877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BZ" sz="1200" dirty="0">
                          <a:effectLst/>
                        </a:rPr>
                        <a:t>Operating Voltage</a:t>
                      </a:r>
                      <a:endParaRPr lang="EN-BZ">
                        <a:effectLst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BZ" sz="1200" dirty="0">
                          <a:effectLst/>
                        </a:rPr>
                        <a:t>5V</a:t>
                      </a:r>
                      <a:endParaRPr lang="EN-BZ">
                        <a:effectLst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BZ" sz="1200" dirty="0">
                          <a:effectLst/>
                        </a:rPr>
                        <a:t>5V</a:t>
                      </a:r>
                      <a:endParaRPr lang="EN-BZ">
                        <a:effectLst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BZ" sz="1200" dirty="0">
                          <a:effectLst/>
                        </a:rPr>
                        <a:t>5 V</a:t>
                      </a:r>
                      <a:endParaRPr lang="EN-BZ">
                        <a:effectLst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BZ" sz="1200" dirty="0">
                          <a:effectLst/>
                        </a:rPr>
                        <a:t>5 V</a:t>
                      </a:r>
                      <a:endParaRPr lang="EN-BZ">
                        <a:effectLst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735746883"/>
                  </a:ext>
                </a:extLst>
              </a:tr>
              <a:tr h="69754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BZ" sz="1200" dirty="0">
                          <a:effectLst/>
                        </a:rPr>
                        <a:t>Digital I/O pins</a:t>
                      </a:r>
                      <a:endParaRPr lang="EN-BZ">
                        <a:effectLst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BZ" sz="1200" dirty="0">
                          <a:effectLst/>
                        </a:rPr>
                        <a:t>54 (of which 15 provide PWM output)</a:t>
                      </a:r>
                      <a:endParaRPr lang="EN-BZ">
                        <a:effectLst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BZ" sz="1200" dirty="0">
                          <a:effectLst/>
                        </a:rPr>
                        <a:t>14 (of which 6 provide PWM output)</a:t>
                      </a:r>
                      <a:endParaRPr lang="EN-BZ">
                        <a:effectLst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BZ" sz="1200" dirty="0">
                          <a:effectLst/>
                        </a:rPr>
                        <a:t>40-pin GPIO header</a:t>
                      </a:r>
                      <a:endParaRPr lang="EN-BZ">
                        <a:effectLst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BZ" sz="1200" dirty="0">
                          <a:effectLst/>
                        </a:rPr>
                        <a:t>40-pin GPIO header</a:t>
                      </a:r>
                      <a:endParaRPr lang="EN-BZ">
                        <a:effectLst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146632845"/>
                  </a:ext>
                </a:extLst>
              </a:tr>
              <a:tr h="83705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BZ" sz="1200" dirty="0">
                          <a:effectLst/>
                        </a:rPr>
                        <a:t>Flash Memory</a:t>
                      </a:r>
                      <a:endParaRPr lang="EN-BZ">
                        <a:effectLst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BZ" sz="1200" dirty="0">
                          <a:effectLst/>
                        </a:rPr>
                        <a:t>256 KM of which 8 KB used by bootloader</a:t>
                      </a:r>
                      <a:endParaRPr lang="EN-BZ">
                        <a:effectLst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BZ" sz="1200" dirty="0">
                          <a:effectLst/>
                        </a:rPr>
                        <a:t>256 KM of which 0.5 KB used by bootloader</a:t>
                      </a:r>
                      <a:endParaRPr lang="EN-BZ">
                        <a:effectLst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BZ" sz="1200" dirty="0">
                          <a:effectLst/>
                        </a:rPr>
                        <a:t>Up to 64 GB</a:t>
                      </a:r>
                      <a:endParaRPr lang="EN-BZ">
                        <a:effectLst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BZ" sz="1200" dirty="0">
                          <a:effectLst/>
                        </a:rPr>
                        <a:t>Up to 64 GB</a:t>
                      </a:r>
                      <a:endParaRPr lang="EN-BZ">
                        <a:effectLst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990700259"/>
                  </a:ext>
                </a:extLst>
              </a:tr>
              <a:tr h="67429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BZ" sz="1200" dirty="0">
                          <a:effectLst/>
                        </a:rPr>
                        <a:t>SRAM</a:t>
                      </a:r>
                      <a:endParaRPr lang="EN-BZ">
                        <a:effectLst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BZ" sz="1200" dirty="0">
                          <a:effectLst/>
                        </a:rPr>
                        <a:t>8 KB</a:t>
                      </a:r>
                      <a:endParaRPr lang="EN-BZ">
                        <a:effectLst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BZ" sz="1200" dirty="0">
                          <a:effectLst/>
                        </a:rPr>
                        <a:t>2 KB</a:t>
                      </a:r>
                      <a:endParaRPr lang="EN-BZ">
                        <a:effectLst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BZ" sz="1200" dirty="0">
                          <a:effectLst/>
                        </a:rPr>
                        <a:t>512MB of LPDDR2 SDRAM</a:t>
                      </a:r>
                      <a:endParaRPr lang="EN-BZ">
                        <a:effectLst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BZ" sz="1200" dirty="0">
                          <a:effectLst/>
                        </a:rPr>
                        <a:t>1 GB RAM</a:t>
                      </a:r>
                      <a:endParaRPr lang="EN-BZ">
                        <a:effectLst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96685941"/>
                  </a:ext>
                </a:extLst>
              </a:tr>
              <a:tr h="34877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BZ" sz="1200" dirty="0">
                          <a:effectLst/>
                        </a:rPr>
                        <a:t>Clock Speed</a:t>
                      </a:r>
                      <a:endParaRPr lang="EN-BZ">
                        <a:effectLst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BZ" sz="1200" dirty="0">
                          <a:effectLst/>
                        </a:rPr>
                        <a:t>16 MHz</a:t>
                      </a:r>
                      <a:endParaRPr lang="EN-BZ">
                        <a:effectLst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BZ" sz="1200" dirty="0">
                          <a:effectLst/>
                        </a:rPr>
                        <a:t>16 MHz</a:t>
                      </a:r>
                      <a:endParaRPr lang="EN-BZ">
                        <a:effectLst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BZ" sz="1200" dirty="0">
                          <a:effectLst/>
                        </a:rPr>
                        <a:t>1 GHz</a:t>
                      </a:r>
                      <a:endParaRPr lang="EN-BZ">
                        <a:effectLst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BZ" sz="1200" dirty="0">
                          <a:effectLst/>
                        </a:rPr>
                        <a:t>1,2 GHz</a:t>
                      </a:r>
                      <a:endParaRPr lang="EN-BZ">
                        <a:effectLst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266798164"/>
                  </a:ext>
                </a:extLst>
              </a:tr>
              <a:tr h="34877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BZ" sz="1200" dirty="0">
                          <a:effectLst/>
                        </a:rPr>
                        <a:t>Price</a:t>
                      </a:r>
                      <a:endParaRPr lang="EN-BZ">
                        <a:effectLst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BZ" sz="1200" dirty="0">
                          <a:effectLst/>
                        </a:rPr>
                        <a:t>€44</a:t>
                      </a:r>
                      <a:endParaRPr lang="EN-BZ">
                        <a:effectLst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BZ" sz="1200" dirty="0">
                          <a:effectLst/>
                        </a:rPr>
                        <a:t>€19</a:t>
                      </a:r>
                      <a:endParaRPr lang="EN-BZ">
                        <a:effectLst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BZ" sz="1200" dirty="0">
                          <a:effectLst/>
                        </a:rPr>
                        <a:t>€5</a:t>
                      </a:r>
                      <a:endParaRPr lang="EN-BZ">
                        <a:effectLst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BZ" sz="1200" dirty="0">
                          <a:effectLst/>
                        </a:rPr>
                        <a:t>€35</a:t>
                      </a:r>
                      <a:endParaRPr lang="EN-BZ">
                        <a:effectLst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770311286"/>
                  </a:ext>
                </a:extLst>
              </a:tr>
            </a:tbl>
          </a:graphicData>
        </a:graphic>
      </p:graphicFrame>
      <p:sp>
        <p:nvSpPr>
          <p:cNvPr id="18" name="Rectangle 17"/>
          <p:cNvSpPr/>
          <p:nvPr/>
        </p:nvSpPr>
        <p:spPr>
          <a:xfrm>
            <a:off x="3735443" y="1790700"/>
            <a:ext cx="2420882" cy="47450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429554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23875" y="718808"/>
            <a:ext cx="10515600" cy="1325563"/>
          </a:xfrm>
        </p:spPr>
        <p:txBody>
          <a:bodyPr>
            <a:normAutofit/>
          </a:bodyPr>
          <a:lstStyle/>
          <a:p>
            <a:r>
              <a:rPr lang="FR-FR" sz="4800" b="1" dirty="0">
                <a:solidFill>
                  <a:srgbClr val="00B050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Communication module </a:t>
            </a:r>
            <a:r>
              <a:rPr lang="EN-BZ" sz="4800" b="1" dirty="0">
                <a:solidFill>
                  <a:srgbClr val="00B050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selection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60388" y="1995488"/>
            <a:ext cx="9040812" cy="4196584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>
              <a:lnSpc>
                <a:spcPct val="200000"/>
              </a:lnSpc>
            </a:pPr>
            <a:r>
              <a:rPr lang="EN-US" b="1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Wi-Fi</a:t>
            </a:r>
          </a:p>
          <a:p>
            <a:pPr>
              <a:lnSpc>
                <a:spcPct val="200000"/>
              </a:lnSpc>
            </a:pPr>
            <a:r>
              <a:rPr lang="EN-US" b="1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Bluetooth</a:t>
            </a:r>
          </a:p>
          <a:p>
            <a:pPr>
              <a:lnSpc>
                <a:spcPct val="200000"/>
              </a:lnSpc>
            </a:pPr>
            <a:r>
              <a:rPr lang="EN-US" b="1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LoRa</a:t>
            </a:r>
          </a:p>
          <a:p>
            <a:pPr>
              <a:lnSpc>
                <a:spcPct val="200000"/>
              </a:lnSpc>
            </a:pPr>
            <a:r>
              <a:rPr lang="EN-US" b="1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3G</a:t>
            </a:r>
          </a:p>
          <a:p>
            <a:pPr>
              <a:lnSpc>
                <a:spcPct val="200000"/>
              </a:lnSpc>
            </a:pPr>
            <a:r>
              <a:rPr lang="EN-US" b="1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GPRS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Microsoft Sans Serif" panose="020B0604020202020204" pitchFamily="34" charset="0"/>
              <a:ea typeface="12롯데마트드림Medium" panose="02020603020101020101" pitchFamily="18" charset="-127"/>
              <a:cs typeface="Microsoft Sans Serif" panose="020B0604020202020204" pitchFamily="34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31501" y="225136"/>
            <a:ext cx="323824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ECCCP Project</a:t>
            </a:r>
            <a:endParaRPr lang="ko-KR" altLang="en-US" sz="2200" b="1" dirty="0">
              <a:ln>
                <a:solidFill>
                  <a:schemeClr val="tx1">
                    <a:lumMod val="85000"/>
                    <a:lumOff val="15000"/>
                    <a:alpha val="1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Microsoft Sans Serif" panose="020B0604020202020204" pitchFamily="34" charset="0"/>
              <a:ea typeface="12롯데마트드림Medium" panose="02020603020101020101" pitchFamily="18" charset="-127"/>
              <a:cs typeface="Microsoft Sans Serif" panose="020B0604020202020204" pitchFamily="34" charset="0"/>
            </a:endParaRPr>
          </a:p>
        </p:txBody>
      </p:sp>
      <p:sp>
        <p:nvSpPr>
          <p:cNvPr id="7" name="직각 삼각형 6"/>
          <p:cNvSpPr/>
          <p:nvPr/>
        </p:nvSpPr>
        <p:spPr>
          <a:xfrm>
            <a:off x="3369747" y="225126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Microsoft Sans Serif" panose="020B0604020202020204" pitchFamily="34" charset="0"/>
              <a:ea typeface="12롯데마트드림Medium" panose="02020603020101020101" pitchFamily="18" charset="-127"/>
              <a:cs typeface="Microsoft Sans Serif" panose="020B0604020202020204" pitchFamily="34" charset="0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3503712" y="219140"/>
            <a:ext cx="8533112" cy="437386"/>
            <a:chOff x="2016206" y="168846"/>
            <a:chExt cx="7011412" cy="323548"/>
          </a:xfrm>
        </p:grpSpPr>
        <p:sp>
          <p:nvSpPr>
            <p:cNvPr id="9" name="직사각형 8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latin typeface="Microsoft Sans Serif" panose="020B0604020202020204" pitchFamily="34" charset="0"/>
                <a:ea typeface="12롯데마트드림Medium" panose="02020603020101020101" pitchFamily="18" charset="-127"/>
                <a:cs typeface="Microsoft Sans Serif" panose="020B0604020202020204" pitchFamily="34" charset="0"/>
              </a:endParaRPr>
            </a:p>
          </p:txBody>
        </p:sp>
        <p:sp>
          <p:nvSpPr>
            <p:cNvPr id="10" name="직각 삼각형 9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latin typeface="Microsoft Sans Serif" panose="020B0604020202020204" pitchFamily="34" charset="0"/>
                <a:ea typeface="12롯데마트드림Medium" panose="02020603020101020101" pitchFamily="18" charset="-127"/>
                <a:cs typeface="Microsoft Sans Serif" panose="020B0604020202020204" pitchFamily="34" charset="0"/>
              </a:endParaRPr>
            </a:p>
          </p:txBody>
        </p:sp>
      </p:grpSp>
      <p:sp>
        <p:nvSpPr>
          <p:cNvPr id="11" name="직사각형 10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Microsoft Sans Serif" panose="020B0604020202020204" pitchFamily="34" charset="0"/>
              <a:ea typeface="12롯데마트드림Medium" panose="02020603020101020101" pitchFamily="18" charset="-127"/>
              <a:cs typeface="Microsoft Sans Serif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535886" y="272486"/>
            <a:ext cx="24167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b="1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02. </a:t>
            </a:r>
            <a:endParaRPr lang="ko-KR" altLang="en-US" sz="1600" b="1" dirty="0">
              <a:ln>
                <a:solidFill>
                  <a:schemeClr val="tx1">
                    <a:lumMod val="85000"/>
                    <a:lumOff val="15000"/>
                    <a:alpha val="1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Microsoft Sans Serif" panose="020B0604020202020204" pitchFamily="34" charset="0"/>
              <a:ea typeface="12롯데마트드림Medium" panose="02020603020101020101" pitchFamily="18" charset="-127"/>
              <a:cs typeface="Microsoft Sans Serif" panose="020B0604020202020204" pitchFamily="34" charset="0"/>
            </a:endParaRPr>
          </a:p>
        </p:txBody>
      </p:sp>
      <p:sp>
        <p:nvSpPr>
          <p:cNvPr id="21" name="Espace réservé du contenu 2"/>
          <p:cNvSpPr txBox="1">
            <a:spLocks/>
          </p:cNvSpPr>
          <p:nvPr/>
        </p:nvSpPr>
        <p:spPr>
          <a:xfrm>
            <a:off x="6562725" y="6760517"/>
            <a:ext cx="3535363" cy="22448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400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b="1" dirty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13" name="Rectangle 19"/>
          <p:cNvSpPr/>
          <p:nvPr/>
        </p:nvSpPr>
        <p:spPr>
          <a:xfrm>
            <a:off x="479425" y="4619625"/>
            <a:ext cx="1731963" cy="156191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6259" y="2867025"/>
            <a:ext cx="4755517" cy="3556011"/>
          </a:xfrm>
          <a:prstGeom prst="rect">
            <a:avLst/>
          </a:prstGeom>
        </p:spPr>
      </p:pic>
      <p:sp>
        <p:nvSpPr>
          <p:cNvPr id="14" name="CuadroTexto 13"/>
          <p:cNvSpPr txBox="1"/>
          <p:nvPr/>
        </p:nvSpPr>
        <p:spPr>
          <a:xfrm>
            <a:off x="5314950" y="1995488"/>
            <a:ext cx="4221163" cy="830997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ES-ES" sz="2400" b="1" dirty="0">
                <a:solidFill>
                  <a:srgbClr val="2E75B5"/>
                </a:solidFill>
                <a:latin typeface="Arial"/>
              </a:rPr>
              <a:t>Cooking Hacks </a:t>
            </a:r>
            <a:endParaRPr lang="ES-ES" sz="2800" b="1" dirty="0">
              <a:solidFill>
                <a:srgbClr val="2E75B5"/>
              </a:solidFill>
              <a:latin typeface="Arial"/>
            </a:endParaRPr>
          </a:p>
          <a:p>
            <a:pPr algn="ctr"/>
            <a:r>
              <a:rPr lang="ES-ES" sz="2400" b="1" dirty="0">
                <a:solidFill>
                  <a:srgbClr val="2E75B5"/>
                </a:solidFill>
                <a:latin typeface="Arial"/>
              </a:rPr>
              <a:t>SIM5215E</a:t>
            </a:r>
            <a:endParaRPr lang="ES-ES" sz="2800" b="1" dirty="0">
              <a:solidFill>
                <a:srgbClr val="2E75B5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10876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4000500" y="1647825"/>
            <a:ext cx="4783138" cy="378565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4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01. Introduction &amp; </a:t>
            </a:r>
            <a:r>
              <a:rPr lang="EN-US" altLang="ko-KR" sz="24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Overview</a:t>
            </a:r>
          </a:p>
          <a:p>
            <a:r>
              <a:rPr lang="EN-US" altLang="KO-KR" sz="24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02. Project Description</a:t>
            </a:r>
          </a:p>
          <a:p>
            <a:r>
              <a:rPr lang="EN-US" altLang="KO-KR" sz="24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03. Pre-Analysis</a:t>
            </a:r>
          </a:p>
          <a:p>
            <a:r>
              <a:rPr lang="EN-US" altLang="KO-KR" sz="24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04. Requirement Specifications</a:t>
            </a:r>
          </a:p>
          <a:p>
            <a:r>
              <a:rPr lang="EN-US" altLang="KO-KR" sz="24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05. Architecture &amp; Design</a:t>
            </a:r>
          </a:p>
          <a:p>
            <a:r>
              <a:rPr lang="EN-US" altLang="KO-KR" sz="24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06. Tests</a:t>
            </a:r>
          </a:p>
          <a:p>
            <a:r>
              <a:rPr lang="EN-US" altLang="KO-KR" sz="24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07. Results</a:t>
            </a:r>
          </a:p>
          <a:p>
            <a:r>
              <a:rPr lang="EN-US" altLang="KO-KR" sz="24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08. Conclusion</a:t>
            </a:r>
          </a:p>
          <a:p>
            <a:r>
              <a:rPr lang="EN-US" altLang="KO-KR" sz="24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09. Demonstration</a:t>
            </a:r>
          </a:p>
          <a:p>
            <a:r>
              <a:rPr lang="EN-US" altLang="KO-KR" sz="24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10. Q&amp;A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4000500" y="981075"/>
            <a:ext cx="723589" cy="423126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22" name="직각 삼각형 21"/>
          <p:cNvSpPr/>
          <p:nvPr/>
        </p:nvSpPr>
        <p:spPr>
          <a:xfrm>
            <a:off x="4724400" y="981075"/>
            <a:ext cx="289383" cy="42312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23" name="직각 삼각형 22"/>
          <p:cNvSpPr/>
          <p:nvPr/>
        </p:nvSpPr>
        <p:spPr>
          <a:xfrm rot="16200000" flipH="1">
            <a:off x="4695825" y="1047750"/>
            <a:ext cx="431332" cy="305591"/>
          </a:xfrm>
          <a:prstGeom prst="rt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5010150" y="981075"/>
            <a:ext cx="2863815" cy="41726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2400" b="1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tx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INDEX</a:t>
            </a:r>
            <a:endParaRPr lang="ko-KR" altLang="en-US" sz="2400" b="1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tx1"/>
              </a:solidFill>
              <a:latin typeface="Microsoft Sans Serif" panose="020B0604020202020204" pitchFamily="34" charset="0"/>
              <a:ea typeface="12롯데마트드림Medium" panose="02020603020101020101" pitchFamily="18" charset="-127"/>
              <a:cs typeface="Microsoft Sans Serif" panose="020B0604020202020204" pitchFamily="34" charset="0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3933825" y="5681345"/>
            <a:ext cx="3866875" cy="4571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2473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23875" y="718808"/>
            <a:ext cx="10515600" cy="1325563"/>
          </a:xfrm>
        </p:spPr>
        <p:txBody>
          <a:bodyPr>
            <a:normAutofit/>
          </a:bodyPr>
          <a:lstStyle/>
          <a:p>
            <a:r>
              <a:rPr lang="FR-FR" sz="4800" b="1" dirty="0">
                <a:solidFill>
                  <a:srgbClr val="00B050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Server selection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60388" y="1995488"/>
            <a:ext cx="9040812" cy="4196584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3600" b="1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Ubidots</a:t>
            </a:r>
          </a:p>
          <a:p>
            <a:pPr>
              <a:lnSpc>
                <a:spcPct val="200000"/>
              </a:lnSpc>
            </a:pPr>
            <a:r>
              <a:rPr lang="EN-US" sz="3600" b="1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ThinkSpeak</a:t>
            </a:r>
          </a:p>
          <a:p>
            <a:pPr>
              <a:lnSpc>
                <a:spcPct val="200000"/>
              </a:lnSpc>
            </a:pPr>
            <a:r>
              <a:rPr lang="EN-US" sz="3600" b="1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Xively</a:t>
            </a:r>
            <a:endParaRPr lang="EN-US" sz="3600" b="1" dirty="0">
              <a:latin typeface="Arial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Microsoft Sans Serif" panose="020B0604020202020204" pitchFamily="34" charset="0"/>
              <a:ea typeface="12롯데마트드림Medium" panose="02020603020101020101" pitchFamily="18" charset="-127"/>
              <a:cs typeface="Microsoft Sans Serif" panose="020B0604020202020204" pitchFamily="34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31501" y="225136"/>
            <a:ext cx="323824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ECCCP Project</a:t>
            </a:r>
            <a:endParaRPr lang="ko-KR" altLang="en-US" sz="2200" b="1" dirty="0">
              <a:ln>
                <a:solidFill>
                  <a:schemeClr val="tx1">
                    <a:lumMod val="85000"/>
                    <a:lumOff val="15000"/>
                    <a:alpha val="1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Microsoft Sans Serif" panose="020B0604020202020204" pitchFamily="34" charset="0"/>
              <a:ea typeface="12롯데마트드림Medium" panose="02020603020101020101" pitchFamily="18" charset="-127"/>
              <a:cs typeface="Microsoft Sans Serif" panose="020B0604020202020204" pitchFamily="34" charset="0"/>
            </a:endParaRPr>
          </a:p>
        </p:txBody>
      </p:sp>
      <p:sp>
        <p:nvSpPr>
          <p:cNvPr id="7" name="직각 삼각형 6"/>
          <p:cNvSpPr/>
          <p:nvPr/>
        </p:nvSpPr>
        <p:spPr>
          <a:xfrm>
            <a:off x="3369747" y="225126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Microsoft Sans Serif" panose="020B0604020202020204" pitchFamily="34" charset="0"/>
              <a:ea typeface="12롯데마트드림Medium" panose="02020603020101020101" pitchFamily="18" charset="-127"/>
              <a:cs typeface="Microsoft Sans Serif" panose="020B0604020202020204" pitchFamily="34" charset="0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3503712" y="219140"/>
            <a:ext cx="8533112" cy="437386"/>
            <a:chOff x="2016206" y="168846"/>
            <a:chExt cx="7011412" cy="323548"/>
          </a:xfrm>
        </p:grpSpPr>
        <p:sp>
          <p:nvSpPr>
            <p:cNvPr id="9" name="직사각형 8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latin typeface="Microsoft Sans Serif" panose="020B0604020202020204" pitchFamily="34" charset="0"/>
                <a:ea typeface="12롯데마트드림Medium" panose="02020603020101020101" pitchFamily="18" charset="-127"/>
                <a:cs typeface="Microsoft Sans Serif" panose="020B0604020202020204" pitchFamily="34" charset="0"/>
              </a:endParaRPr>
            </a:p>
          </p:txBody>
        </p:sp>
        <p:sp>
          <p:nvSpPr>
            <p:cNvPr id="10" name="직각 삼각형 9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latin typeface="Microsoft Sans Serif" panose="020B0604020202020204" pitchFamily="34" charset="0"/>
                <a:ea typeface="12롯데마트드림Medium" panose="02020603020101020101" pitchFamily="18" charset="-127"/>
                <a:cs typeface="Microsoft Sans Serif" panose="020B0604020202020204" pitchFamily="34" charset="0"/>
              </a:endParaRPr>
            </a:p>
          </p:txBody>
        </p:sp>
      </p:grpSp>
      <p:sp>
        <p:nvSpPr>
          <p:cNvPr id="11" name="직사각형 10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Microsoft Sans Serif" panose="020B0604020202020204" pitchFamily="34" charset="0"/>
              <a:ea typeface="12롯데마트드림Medium" panose="02020603020101020101" pitchFamily="18" charset="-127"/>
              <a:cs typeface="Microsoft Sans Serif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535886" y="272486"/>
            <a:ext cx="24167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b="1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02. </a:t>
            </a:r>
            <a:endParaRPr lang="ko-KR" altLang="en-US" sz="1600" b="1" dirty="0">
              <a:ln>
                <a:solidFill>
                  <a:schemeClr val="tx1">
                    <a:lumMod val="85000"/>
                    <a:lumOff val="15000"/>
                    <a:alpha val="1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Microsoft Sans Serif" panose="020B0604020202020204" pitchFamily="34" charset="0"/>
              <a:ea typeface="12롯데마트드림Medium" panose="02020603020101020101" pitchFamily="18" charset="-127"/>
              <a:cs typeface="Microsoft Sans Serif" panose="020B0604020202020204" pitchFamily="34" charset="0"/>
            </a:endParaRPr>
          </a:p>
        </p:txBody>
      </p:sp>
      <p:sp>
        <p:nvSpPr>
          <p:cNvPr id="21" name="Espace réservé du contenu 2"/>
          <p:cNvSpPr txBox="1">
            <a:spLocks/>
          </p:cNvSpPr>
          <p:nvPr/>
        </p:nvSpPr>
        <p:spPr>
          <a:xfrm>
            <a:off x="6562725" y="6760517"/>
            <a:ext cx="3535363" cy="22448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400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b="1" dirty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5043" y="1381264"/>
            <a:ext cx="3736630" cy="1468683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0803" y="2932709"/>
            <a:ext cx="3306485" cy="3305979"/>
          </a:xfrm>
          <a:prstGeom prst="rect">
            <a:avLst/>
          </a:prstGeom>
        </p:spPr>
      </p:pic>
      <p:sp>
        <p:nvSpPr>
          <p:cNvPr id="15" name="Rectangle 19"/>
          <p:cNvSpPr/>
          <p:nvPr/>
        </p:nvSpPr>
        <p:spPr>
          <a:xfrm>
            <a:off x="479425" y="4788458"/>
            <a:ext cx="1887538" cy="75826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532365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393258" y="2981325"/>
            <a:ext cx="7296842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40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04. Requirement Specifications</a:t>
            </a:r>
            <a:endParaRPr lang="fr-FR" altLang="ko-KR" sz="4000" dirty="0"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3987275" y="2395247"/>
            <a:ext cx="1034306" cy="423126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22" name="직각 삼각형 21"/>
          <p:cNvSpPr/>
          <p:nvPr/>
        </p:nvSpPr>
        <p:spPr>
          <a:xfrm>
            <a:off x="5021581" y="2395247"/>
            <a:ext cx="289383" cy="42312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23" name="직각 삼각형 22"/>
          <p:cNvSpPr/>
          <p:nvPr/>
        </p:nvSpPr>
        <p:spPr>
          <a:xfrm rot="16200000" flipH="1">
            <a:off x="5030196" y="2469436"/>
            <a:ext cx="431333" cy="282955"/>
          </a:xfrm>
          <a:prstGeom prst="rt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5387340" y="2401109"/>
            <a:ext cx="2916300" cy="41726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2400" b="1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accent6"/>
              </a:solidFill>
              <a:latin typeface="Microsoft Sans Serif" panose="020B0604020202020204" pitchFamily="34" charset="0"/>
              <a:ea typeface="12롯데마트드림Medium" panose="02020603020101020101" pitchFamily="18" charset="-127"/>
              <a:cs typeface="Microsoft Sans Serif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0910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60408" y="709867"/>
            <a:ext cx="10515600" cy="1325563"/>
          </a:xfrm>
        </p:spPr>
        <p:txBody>
          <a:bodyPr>
            <a:normAutofit/>
          </a:bodyPr>
          <a:lstStyle/>
          <a:p>
            <a:r>
              <a:rPr lang="FR-FR" sz="4800" b="1" dirty="0">
                <a:solidFill>
                  <a:srgbClr val="00B050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Non-</a:t>
            </a:r>
            <a:r>
              <a:rPr lang="FR-FR" sz="4800" b="1" dirty="0" err="1">
                <a:solidFill>
                  <a:srgbClr val="00B050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Functional</a:t>
            </a:r>
            <a:r>
              <a:rPr lang="FR-FR" sz="4800" b="1" dirty="0">
                <a:solidFill>
                  <a:srgbClr val="00B050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 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4350" y="2428875"/>
            <a:ext cx="690107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Microsoft Sans Serif"/>
                <a:ea typeface="Microsoft Sans Serif" panose="020B0604020202020204" pitchFamily="34" charset="0"/>
                <a:cs typeface="Microsoft Sans Serif" panose="020B0604020202020204" pitchFamily="34" charset="0"/>
              </a:rPr>
              <a:t>Robustness</a:t>
            </a:r>
          </a:p>
          <a:p>
            <a:endParaRPr lang="EN-US" b="1" dirty="0">
              <a:solidFill>
                <a:srgbClr val="000000"/>
              </a:solidFill>
              <a:latin typeface="Microsoft Sans Serif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r>
              <a:rPr lang="EN-US" b="1" dirty="0">
                <a:solidFill>
                  <a:srgbClr val="000000"/>
                </a:solidFill>
                <a:latin typeface="Microsoft Sans Serif"/>
                <a:ea typeface="Microsoft Sans Serif" panose="020B0604020202020204" pitchFamily="34" charset="0"/>
                <a:cs typeface="Microsoft Sans Serif" panose="020B0604020202020204" pitchFamily="34" charset="0"/>
              </a:rPr>
              <a:t>Distance</a:t>
            </a:r>
          </a:p>
          <a:p>
            <a:endParaRPr lang="EN-US" b="1" dirty="0">
              <a:solidFill>
                <a:srgbClr val="000000"/>
              </a:solidFill>
              <a:latin typeface="Microsoft Sans Serif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r>
              <a:rPr lang="EN-US" b="1" dirty="0">
                <a:solidFill>
                  <a:srgbClr val="000000"/>
                </a:solidFill>
                <a:latin typeface="Microsoft Sans Serif"/>
                <a:ea typeface="Microsoft Sans Serif" panose="020B0604020202020204" pitchFamily="34" charset="0"/>
                <a:cs typeface="Microsoft Sans Serif" panose="020B0604020202020204" pitchFamily="34" charset="0"/>
              </a:rPr>
              <a:t>Angle measurement</a:t>
            </a:r>
          </a:p>
          <a:p>
            <a:endParaRPr lang="EN-US" b="1" dirty="0">
              <a:solidFill>
                <a:srgbClr val="000000"/>
              </a:solidFill>
              <a:latin typeface="Microsoft Sans Serif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marL="457200" lvl="1" indent="0">
              <a:buNone/>
            </a:pPr>
            <a:endParaRPr lang="EN-US" b="1" dirty="0">
              <a:solidFill>
                <a:srgbClr val="000000"/>
              </a:solidFill>
              <a:latin typeface="Microsoft Sans Serif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Microsoft Sans Serif" panose="020B0604020202020204" pitchFamily="34" charset="0"/>
              <a:ea typeface="12롯데마트드림Medium" panose="02020603020101020101" pitchFamily="18" charset="-127"/>
              <a:cs typeface="Microsoft Sans Serif" panose="020B0604020202020204" pitchFamily="34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31501" y="225136"/>
            <a:ext cx="323824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ECCCP Project</a:t>
            </a:r>
            <a:endParaRPr lang="ko-KR" altLang="en-US" sz="2200" b="1" dirty="0">
              <a:ln>
                <a:solidFill>
                  <a:schemeClr val="tx1">
                    <a:lumMod val="85000"/>
                    <a:lumOff val="15000"/>
                    <a:alpha val="1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Microsoft Sans Serif" panose="020B0604020202020204" pitchFamily="34" charset="0"/>
              <a:ea typeface="12롯데마트드림Medium" panose="02020603020101020101" pitchFamily="18" charset="-127"/>
              <a:cs typeface="Microsoft Sans Serif" panose="020B0604020202020204" pitchFamily="34" charset="0"/>
            </a:endParaRPr>
          </a:p>
        </p:txBody>
      </p:sp>
      <p:sp>
        <p:nvSpPr>
          <p:cNvPr id="7" name="직각 삼각형 6"/>
          <p:cNvSpPr/>
          <p:nvPr/>
        </p:nvSpPr>
        <p:spPr>
          <a:xfrm>
            <a:off x="3369747" y="225126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Microsoft Sans Serif" panose="020B0604020202020204" pitchFamily="34" charset="0"/>
              <a:ea typeface="12롯데마트드림Medium" panose="02020603020101020101" pitchFamily="18" charset="-127"/>
              <a:cs typeface="Microsoft Sans Serif" panose="020B0604020202020204" pitchFamily="34" charset="0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3503712" y="219140"/>
            <a:ext cx="8533112" cy="437386"/>
            <a:chOff x="2016206" y="168846"/>
            <a:chExt cx="7011412" cy="323548"/>
          </a:xfrm>
        </p:grpSpPr>
        <p:sp>
          <p:nvSpPr>
            <p:cNvPr id="9" name="직사각형 8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latin typeface="Microsoft Sans Serif" panose="020B0604020202020204" pitchFamily="34" charset="0"/>
                <a:ea typeface="12롯데마트드림Medium" panose="02020603020101020101" pitchFamily="18" charset="-127"/>
                <a:cs typeface="Microsoft Sans Serif" panose="020B0604020202020204" pitchFamily="34" charset="0"/>
              </a:endParaRPr>
            </a:p>
          </p:txBody>
        </p:sp>
        <p:sp>
          <p:nvSpPr>
            <p:cNvPr id="10" name="직각 삼각형 9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latin typeface="Microsoft Sans Serif" panose="020B0604020202020204" pitchFamily="34" charset="0"/>
                <a:ea typeface="12롯데마트드림Medium" panose="02020603020101020101" pitchFamily="18" charset="-127"/>
                <a:cs typeface="Microsoft Sans Serif" panose="020B0604020202020204" pitchFamily="34" charset="0"/>
              </a:endParaRPr>
            </a:p>
          </p:txBody>
        </p:sp>
      </p:grpSp>
      <p:sp>
        <p:nvSpPr>
          <p:cNvPr id="11" name="직사각형 10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Microsoft Sans Serif" panose="020B0604020202020204" pitchFamily="34" charset="0"/>
              <a:ea typeface="12롯데마트드림Medium" panose="02020603020101020101" pitchFamily="18" charset="-127"/>
              <a:cs typeface="Microsoft Sans Serif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535886" y="272486"/>
            <a:ext cx="24167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b="1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02. </a:t>
            </a:r>
            <a:endParaRPr lang="ko-KR" altLang="en-US" sz="1600" b="1" dirty="0">
              <a:ln>
                <a:solidFill>
                  <a:schemeClr val="tx1">
                    <a:lumMod val="85000"/>
                    <a:lumOff val="15000"/>
                    <a:alpha val="1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Microsoft Sans Serif" panose="020B0604020202020204" pitchFamily="34" charset="0"/>
              <a:ea typeface="12롯데마트드림Medium" panose="02020603020101020101" pitchFamily="18" charset="-127"/>
              <a:cs typeface="Microsoft Sans Serif" panose="020B0604020202020204" pitchFamily="34" charset="0"/>
            </a:endParaRPr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6900" y="1847850"/>
            <a:ext cx="4659085" cy="4321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1566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60408" y="709867"/>
            <a:ext cx="10515600" cy="1325563"/>
          </a:xfrm>
        </p:spPr>
        <p:txBody>
          <a:bodyPr>
            <a:normAutofit/>
          </a:bodyPr>
          <a:lstStyle/>
          <a:p>
            <a:r>
              <a:rPr lang="FR-FR" sz="4800" b="1" dirty="0">
                <a:solidFill>
                  <a:srgbClr val="00B050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Use Cases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4350" y="2032584"/>
            <a:ext cx="690107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Actor Diagram</a:t>
            </a:r>
            <a:endParaRPr lang="EN-US" b="1" dirty="0">
              <a:solidFill>
                <a:srgbClr val="000000"/>
              </a:solidFill>
              <a:latin typeface="Microsoft Sans Serif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endParaRPr lang="EN-US" b="1" dirty="0">
              <a:solidFill>
                <a:srgbClr val="000000"/>
              </a:solidFill>
              <a:latin typeface="Microsoft Sans Serif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r>
              <a:rPr lang="EN-US" b="1" dirty="0">
                <a:solidFill>
                  <a:srgbClr val="000000"/>
                </a:solidFill>
                <a:latin typeface="Microsoft Sans Serif"/>
                <a:ea typeface="Microsoft Sans Serif" panose="020B0604020202020204" pitchFamily="34" charset="0"/>
                <a:cs typeface="Microsoft Sans Serif" panose="020B0604020202020204" pitchFamily="34" charset="0"/>
              </a:rPr>
              <a:t>Use Cases Diagram</a:t>
            </a:r>
          </a:p>
          <a:p>
            <a:pPr marL="457200" lvl="1" indent="0">
              <a:buNone/>
            </a:pPr>
            <a:endParaRPr lang="EN-US" b="1" dirty="0">
              <a:solidFill>
                <a:srgbClr val="000000"/>
              </a:solidFill>
              <a:latin typeface="Microsoft Sans Serif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Microsoft Sans Serif" panose="020B0604020202020204" pitchFamily="34" charset="0"/>
              <a:ea typeface="12롯데마트드림Medium" panose="02020603020101020101" pitchFamily="18" charset="-127"/>
              <a:cs typeface="Microsoft Sans Serif" panose="020B0604020202020204" pitchFamily="34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31501" y="225136"/>
            <a:ext cx="323824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ECCCP Project</a:t>
            </a:r>
            <a:endParaRPr lang="ko-KR" altLang="en-US" sz="2200" b="1" dirty="0">
              <a:ln>
                <a:solidFill>
                  <a:schemeClr val="tx1">
                    <a:lumMod val="85000"/>
                    <a:lumOff val="15000"/>
                    <a:alpha val="1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Microsoft Sans Serif" panose="020B0604020202020204" pitchFamily="34" charset="0"/>
              <a:ea typeface="12롯데마트드림Medium" panose="02020603020101020101" pitchFamily="18" charset="-127"/>
              <a:cs typeface="Microsoft Sans Serif" panose="020B0604020202020204" pitchFamily="34" charset="0"/>
            </a:endParaRPr>
          </a:p>
        </p:txBody>
      </p:sp>
      <p:sp>
        <p:nvSpPr>
          <p:cNvPr id="7" name="직각 삼각형 6"/>
          <p:cNvSpPr/>
          <p:nvPr/>
        </p:nvSpPr>
        <p:spPr>
          <a:xfrm>
            <a:off x="3369747" y="225126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Microsoft Sans Serif" panose="020B0604020202020204" pitchFamily="34" charset="0"/>
              <a:ea typeface="12롯데마트드림Medium" panose="02020603020101020101" pitchFamily="18" charset="-127"/>
              <a:cs typeface="Microsoft Sans Serif" panose="020B0604020202020204" pitchFamily="34" charset="0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3503712" y="219140"/>
            <a:ext cx="8533112" cy="437386"/>
            <a:chOff x="2016206" y="168846"/>
            <a:chExt cx="7011412" cy="323548"/>
          </a:xfrm>
        </p:grpSpPr>
        <p:sp>
          <p:nvSpPr>
            <p:cNvPr id="9" name="직사각형 8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latin typeface="Microsoft Sans Serif" panose="020B0604020202020204" pitchFamily="34" charset="0"/>
                <a:ea typeface="12롯데마트드림Medium" panose="02020603020101020101" pitchFamily="18" charset="-127"/>
                <a:cs typeface="Microsoft Sans Serif" panose="020B0604020202020204" pitchFamily="34" charset="0"/>
              </a:endParaRPr>
            </a:p>
          </p:txBody>
        </p:sp>
        <p:sp>
          <p:nvSpPr>
            <p:cNvPr id="10" name="직각 삼각형 9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latin typeface="Microsoft Sans Serif" panose="020B0604020202020204" pitchFamily="34" charset="0"/>
                <a:ea typeface="12롯데마트드림Medium" panose="02020603020101020101" pitchFamily="18" charset="-127"/>
                <a:cs typeface="Microsoft Sans Serif" panose="020B0604020202020204" pitchFamily="34" charset="0"/>
              </a:endParaRPr>
            </a:p>
          </p:txBody>
        </p:sp>
      </p:grpSp>
      <p:sp>
        <p:nvSpPr>
          <p:cNvPr id="11" name="직사각형 10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Microsoft Sans Serif" panose="020B0604020202020204" pitchFamily="34" charset="0"/>
              <a:ea typeface="12롯데마트드림Medium" panose="02020603020101020101" pitchFamily="18" charset="-127"/>
              <a:cs typeface="Microsoft Sans Serif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535886" y="272486"/>
            <a:ext cx="24167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b="1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02. </a:t>
            </a:r>
            <a:endParaRPr lang="ko-KR" altLang="en-US" sz="1600" b="1" dirty="0">
              <a:ln>
                <a:solidFill>
                  <a:schemeClr val="tx1">
                    <a:lumMod val="85000"/>
                    <a:lumOff val="15000"/>
                    <a:alpha val="1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Microsoft Sans Serif" panose="020B0604020202020204" pitchFamily="34" charset="0"/>
              <a:ea typeface="12롯데마트드림Medium" panose="02020603020101020101" pitchFamily="18" charset="-127"/>
              <a:cs typeface="Microsoft Sans Serif" panose="020B0604020202020204" pitchFamily="34" charset="0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6407" y="1952625"/>
            <a:ext cx="8174505" cy="4186917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6700" y="803275"/>
            <a:ext cx="7520844" cy="5947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625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3098840" y="2933700"/>
            <a:ext cx="6131090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40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05. Architecture &amp; Design</a:t>
            </a:r>
            <a:endParaRPr lang="EN-US" altLang="KO-KR" sz="4000" dirty="0"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3987275" y="2395247"/>
            <a:ext cx="1034306" cy="423126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22" name="직각 삼각형 21"/>
          <p:cNvSpPr/>
          <p:nvPr/>
        </p:nvSpPr>
        <p:spPr>
          <a:xfrm>
            <a:off x="5021581" y="2395247"/>
            <a:ext cx="289383" cy="42312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23" name="직각 삼각형 22"/>
          <p:cNvSpPr/>
          <p:nvPr/>
        </p:nvSpPr>
        <p:spPr>
          <a:xfrm rot="16200000" flipH="1">
            <a:off x="5030196" y="2469436"/>
            <a:ext cx="431333" cy="282955"/>
          </a:xfrm>
          <a:prstGeom prst="rt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5387340" y="2401109"/>
            <a:ext cx="2916300" cy="41726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2400" b="1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accent6"/>
              </a:solidFill>
              <a:latin typeface="Microsoft Sans Serif" panose="020B0604020202020204" pitchFamily="34" charset="0"/>
              <a:ea typeface="12롯데마트드림Medium" panose="02020603020101020101" pitchFamily="18" charset="-127"/>
              <a:cs typeface="Microsoft Sans Serif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4891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60408" y="709867"/>
            <a:ext cx="10515600" cy="1325563"/>
          </a:xfrm>
        </p:spPr>
        <p:txBody>
          <a:bodyPr>
            <a:normAutofit/>
          </a:bodyPr>
          <a:lstStyle/>
          <a:p>
            <a:r>
              <a:rPr lang="FR-FR" sz="4800" b="1" dirty="0">
                <a:solidFill>
                  <a:srgbClr val="00B050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Domain model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Microsoft Sans Serif" panose="020B0604020202020204" pitchFamily="34" charset="0"/>
              <a:ea typeface="12롯데마트드림Medium" panose="02020603020101020101" pitchFamily="18" charset="-127"/>
              <a:cs typeface="Microsoft Sans Serif" panose="020B0604020202020204" pitchFamily="34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31501" y="225136"/>
            <a:ext cx="323824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ECCCP Project</a:t>
            </a:r>
            <a:endParaRPr lang="ko-KR" altLang="en-US" sz="2200" b="1" dirty="0">
              <a:ln>
                <a:solidFill>
                  <a:schemeClr val="tx1">
                    <a:lumMod val="85000"/>
                    <a:lumOff val="15000"/>
                    <a:alpha val="1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Microsoft Sans Serif" panose="020B0604020202020204" pitchFamily="34" charset="0"/>
              <a:ea typeface="12롯데마트드림Medium" panose="02020603020101020101" pitchFamily="18" charset="-127"/>
              <a:cs typeface="Microsoft Sans Serif" panose="020B0604020202020204" pitchFamily="34" charset="0"/>
            </a:endParaRPr>
          </a:p>
        </p:txBody>
      </p:sp>
      <p:sp>
        <p:nvSpPr>
          <p:cNvPr id="7" name="직각 삼각형 6"/>
          <p:cNvSpPr/>
          <p:nvPr/>
        </p:nvSpPr>
        <p:spPr>
          <a:xfrm>
            <a:off x="3369747" y="225126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Microsoft Sans Serif" panose="020B0604020202020204" pitchFamily="34" charset="0"/>
              <a:ea typeface="12롯데마트드림Medium" panose="02020603020101020101" pitchFamily="18" charset="-127"/>
              <a:cs typeface="Microsoft Sans Serif" panose="020B0604020202020204" pitchFamily="34" charset="0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3503712" y="219140"/>
            <a:ext cx="8533112" cy="437386"/>
            <a:chOff x="2016206" y="168846"/>
            <a:chExt cx="7011412" cy="323548"/>
          </a:xfrm>
        </p:grpSpPr>
        <p:sp>
          <p:nvSpPr>
            <p:cNvPr id="9" name="직사각형 8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latin typeface="Microsoft Sans Serif" panose="020B0604020202020204" pitchFamily="34" charset="0"/>
                <a:ea typeface="12롯데마트드림Medium" panose="02020603020101020101" pitchFamily="18" charset="-127"/>
                <a:cs typeface="Microsoft Sans Serif" panose="020B0604020202020204" pitchFamily="34" charset="0"/>
              </a:endParaRPr>
            </a:p>
          </p:txBody>
        </p:sp>
        <p:sp>
          <p:nvSpPr>
            <p:cNvPr id="10" name="직각 삼각형 9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latin typeface="Microsoft Sans Serif" panose="020B0604020202020204" pitchFamily="34" charset="0"/>
                <a:ea typeface="12롯데마트드림Medium" panose="02020603020101020101" pitchFamily="18" charset="-127"/>
                <a:cs typeface="Microsoft Sans Serif" panose="020B0604020202020204" pitchFamily="34" charset="0"/>
              </a:endParaRPr>
            </a:p>
          </p:txBody>
        </p:sp>
      </p:grpSp>
      <p:sp>
        <p:nvSpPr>
          <p:cNvPr id="11" name="직사각형 10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Microsoft Sans Serif" panose="020B0604020202020204" pitchFamily="34" charset="0"/>
              <a:ea typeface="12롯데마트드림Medium" panose="02020603020101020101" pitchFamily="18" charset="-127"/>
              <a:cs typeface="Microsoft Sans Serif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535886" y="272486"/>
            <a:ext cx="24167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b="1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03. </a:t>
            </a:r>
            <a:endParaRPr lang="ko-KR" altLang="en-US" sz="1600" b="1" dirty="0">
              <a:ln>
                <a:solidFill>
                  <a:schemeClr val="tx1">
                    <a:lumMod val="85000"/>
                    <a:lumOff val="15000"/>
                    <a:alpha val="1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Microsoft Sans Serif" panose="020B0604020202020204" pitchFamily="34" charset="0"/>
              <a:ea typeface="12롯데마트드림Medium" panose="02020603020101020101" pitchFamily="18" charset="-127"/>
              <a:cs typeface="Microsoft Sans Serif" panose="020B0604020202020204" pitchFamily="34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750" y="1666875"/>
            <a:ext cx="9221901" cy="5128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3988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60388" y="709613"/>
            <a:ext cx="12622446" cy="1325562"/>
          </a:xfrm>
        </p:spPr>
        <p:txBody>
          <a:bodyPr>
            <a:normAutofit/>
          </a:bodyPr>
          <a:lstStyle/>
          <a:p>
            <a:r>
              <a:rPr lang="FR-FR" sz="4800" b="1" dirty="0">
                <a:solidFill>
                  <a:srgbClr val="00B050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 Monitoring </a:t>
            </a:r>
            <a:r>
              <a:rPr lang="FR-FR" sz="4800" b="1" dirty="0" err="1">
                <a:solidFill>
                  <a:srgbClr val="00B050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garbage</a:t>
            </a:r>
            <a:r>
              <a:rPr lang="FR-FR" sz="4800" b="1" dirty="0">
                <a:solidFill>
                  <a:srgbClr val="00B050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container: BDD&amp;IBD</a:t>
            </a:r>
            <a:endParaRPr lang="FR-FR" sz="4800" b="1" dirty="0">
              <a:solidFill>
                <a:srgbClr val="00B050"/>
              </a:solidFill>
              <a:latin typeface="Microsoft Sans Serif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Microsoft Sans Serif" panose="020B0604020202020204" pitchFamily="34" charset="0"/>
              <a:ea typeface="12롯데마트드림Medium" panose="02020603020101020101" pitchFamily="18" charset="-127"/>
              <a:cs typeface="Microsoft Sans Serif" panose="020B0604020202020204" pitchFamily="34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31501" y="225136"/>
            <a:ext cx="323824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ECCCP Project</a:t>
            </a:r>
            <a:endParaRPr lang="ko-KR" altLang="en-US" sz="2200" b="1" dirty="0">
              <a:ln>
                <a:solidFill>
                  <a:schemeClr val="tx1">
                    <a:lumMod val="85000"/>
                    <a:lumOff val="15000"/>
                    <a:alpha val="1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Microsoft Sans Serif" panose="020B0604020202020204" pitchFamily="34" charset="0"/>
              <a:ea typeface="12롯데마트드림Medium" panose="02020603020101020101" pitchFamily="18" charset="-127"/>
              <a:cs typeface="Microsoft Sans Serif" panose="020B0604020202020204" pitchFamily="34" charset="0"/>
            </a:endParaRPr>
          </a:p>
        </p:txBody>
      </p:sp>
      <p:sp>
        <p:nvSpPr>
          <p:cNvPr id="7" name="직각 삼각형 6"/>
          <p:cNvSpPr/>
          <p:nvPr/>
        </p:nvSpPr>
        <p:spPr>
          <a:xfrm>
            <a:off x="3369747" y="225126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Microsoft Sans Serif" panose="020B0604020202020204" pitchFamily="34" charset="0"/>
              <a:ea typeface="12롯데마트드림Medium" panose="02020603020101020101" pitchFamily="18" charset="-127"/>
              <a:cs typeface="Microsoft Sans Serif" panose="020B0604020202020204" pitchFamily="34" charset="0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3503712" y="219140"/>
            <a:ext cx="8533112" cy="437386"/>
            <a:chOff x="2016206" y="168846"/>
            <a:chExt cx="7011412" cy="323548"/>
          </a:xfrm>
        </p:grpSpPr>
        <p:sp>
          <p:nvSpPr>
            <p:cNvPr id="9" name="직사각형 8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latin typeface="Microsoft Sans Serif" panose="020B0604020202020204" pitchFamily="34" charset="0"/>
                <a:ea typeface="12롯데마트드림Medium" panose="02020603020101020101" pitchFamily="18" charset="-127"/>
                <a:cs typeface="Microsoft Sans Serif" panose="020B0604020202020204" pitchFamily="34" charset="0"/>
              </a:endParaRPr>
            </a:p>
          </p:txBody>
        </p:sp>
        <p:sp>
          <p:nvSpPr>
            <p:cNvPr id="10" name="직각 삼각형 9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latin typeface="Microsoft Sans Serif" panose="020B0604020202020204" pitchFamily="34" charset="0"/>
                <a:ea typeface="12롯데마트드림Medium" panose="02020603020101020101" pitchFamily="18" charset="-127"/>
                <a:cs typeface="Microsoft Sans Serif" panose="020B0604020202020204" pitchFamily="34" charset="0"/>
              </a:endParaRPr>
            </a:p>
          </p:txBody>
        </p:sp>
      </p:grpSp>
      <p:sp>
        <p:nvSpPr>
          <p:cNvPr id="11" name="직사각형 10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Microsoft Sans Serif" panose="020B0604020202020204" pitchFamily="34" charset="0"/>
              <a:ea typeface="12롯데마트드림Medium" panose="02020603020101020101" pitchFamily="18" charset="-127"/>
              <a:cs typeface="Microsoft Sans Serif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535886" y="272486"/>
            <a:ext cx="24167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b="1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03. </a:t>
            </a:r>
            <a:endParaRPr lang="ko-KR" altLang="en-US" sz="1600" b="1" dirty="0">
              <a:ln>
                <a:solidFill>
                  <a:schemeClr val="tx1">
                    <a:lumMod val="85000"/>
                    <a:lumOff val="15000"/>
                    <a:alpha val="1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Microsoft Sans Serif" panose="020B0604020202020204" pitchFamily="34" charset="0"/>
              <a:ea typeface="12롯데마트드림Medium" panose="02020603020101020101" pitchFamily="18" charset="-127"/>
              <a:cs typeface="Microsoft Sans Serif" panose="020B0604020202020204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" y="1847850"/>
            <a:ext cx="5761202" cy="4340762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1896" y="2832361"/>
            <a:ext cx="6327965" cy="2375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6242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60408" y="709867"/>
            <a:ext cx="10515600" cy="1325563"/>
          </a:xfrm>
        </p:spPr>
        <p:txBody>
          <a:bodyPr>
            <a:normAutofit/>
          </a:bodyPr>
          <a:lstStyle/>
          <a:p>
            <a:r>
              <a:rPr lang="FR-FR" sz="4800" b="1" dirty="0" err="1">
                <a:solidFill>
                  <a:srgbClr val="00B050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Garbage</a:t>
            </a:r>
            <a:r>
              <a:rPr lang="FR-FR" sz="4800" b="1" dirty="0">
                <a:solidFill>
                  <a:srgbClr val="00B050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 container: BDD &amp; IBD</a:t>
            </a:r>
            <a:r>
              <a:rPr lang="FR-FR" sz="4800" dirty="0">
                <a:solidFill>
                  <a:srgbClr val="000000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 </a:t>
            </a:r>
            <a:endParaRPr lang="FR-FR" altLang="ko-KR" sz="4800" dirty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Microsoft Sans Serif" panose="020B0604020202020204" pitchFamily="34" charset="0"/>
              <a:ea typeface="12롯데마트드림Medium" panose="02020603020101020101" pitchFamily="18" charset="-127"/>
              <a:cs typeface="Microsoft Sans Serif" panose="020B0604020202020204" pitchFamily="34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31501" y="225136"/>
            <a:ext cx="323824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ECCCP Project</a:t>
            </a:r>
            <a:endParaRPr lang="ko-KR" altLang="en-US" sz="2200" b="1" dirty="0">
              <a:ln>
                <a:solidFill>
                  <a:schemeClr val="tx1">
                    <a:lumMod val="85000"/>
                    <a:lumOff val="15000"/>
                    <a:alpha val="1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Microsoft Sans Serif" panose="020B0604020202020204" pitchFamily="34" charset="0"/>
              <a:ea typeface="12롯데마트드림Medium" panose="02020603020101020101" pitchFamily="18" charset="-127"/>
              <a:cs typeface="Microsoft Sans Serif" panose="020B0604020202020204" pitchFamily="34" charset="0"/>
            </a:endParaRPr>
          </a:p>
        </p:txBody>
      </p:sp>
      <p:sp>
        <p:nvSpPr>
          <p:cNvPr id="7" name="직각 삼각형 6"/>
          <p:cNvSpPr/>
          <p:nvPr/>
        </p:nvSpPr>
        <p:spPr>
          <a:xfrm>
            <a:off x="3369747" y="225126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Microsoft Sans Serif" panose="020B0604020202020204" pitchFamily="34" charset="0"/>
              <a:ea typeface="12롯데마트드림Medium" panose="02020603020101020101" pitchFamily="18" charset="-127"/>
              <a:cs typeface="Microsoft Sans Serif" panose="020B0604020202020204" pitchFamily="34" charset="0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3503712" y="219140"/>
            <a:ext cx="8533112" cy="437386"/>
            <a:chOff x="2016206" y="168846"/>
            <a:chExt cx="7011412" cy="323548"/>
          </a:xfrm>
        </p:grpSpPr>
        <p:sp>
          <p:nvSpPr>
            <p:cNvPr id="9" name="직사각형 8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latin typeface="Microsoft Sans Serif" panose="020B0604020202020204" pitchFamily="34" charset="0"/>
                <a:ea typeface="12롯데마트드림Medium" panose="02020603020101020101" pitchFamily="18" charset="-127"/>
                <a:cs typeface="Microsoft Sans Serif" panose="020B0604020202020204" pitchFamily="34" charset="0"/>
              </a:endParaRPr>
            </a:p>
          </p:txBody>
        </p:sp>
        <p:sp>
          <p:nvSpPr>
            <p:cNvPr id="10" name="직각 삼각형 9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latin typeface="Microsoft Sans Serif" panose="020B0604020202020204" pitchFamily="34" charset="0"/>
                <a:ea typeface="12롯데마트드림Medium" panose="02020603020101020101" pitchFamily="18" charset="-127"/>
                <a:cs typeface="Microsoft Sans Serif" panose="020B0604020202020204" pitchFamily="34" charset="0"/>
              </a:endParaRPr>
            </a:p>
          </p:txBody>
        </p:sp>
      </p:grpSp>
      <p:sp>
        <p:nvSpPr>
          <p:cNvPr id="11" name="직사각형 10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Microsoft Sans Serif" panose="020B0604020202020204" pitchFamily="34" charset="0"/>
              <a:ea typeface="12롯데마트드림Medium" panose="02020603020101020101" pitchFamily="18" charset="-127"/>
              <a:cs typeface="Microsoft Sans Serif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535886" y="272486"/>
            <a:ext cx="24167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b="1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03. </a:t>
            </a:r>
            <a:endParaRPr lang="ko-KR" altLang="en-US" sz="1600" b="1" dirty="0">
              <a:ln>
                <a:solidFill>
                  <a:schemeClr val="tx1">
                    <a:lumMod val="85000"/>
                    <a:lumOff val="15000"/>
                    <a:alpha val="1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Microsoft Sans Serif" panose="020B0604020202020204" pitchFamily="34" charset="0"/>
              <a:ea typeface="12롯데마트드림Medium" panose="02020603020101020101" pitchFamily="18" charset="-127"/>
              <a:cs typeface="Microsoft Sans Serif" panose="020B0604020202020204" pitchFamily="34" charset="0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75" y="1790700"/>
            <a:ext cx="5150656" cy="4983559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3350" y="2552700"/>
            <a:ext cx="6967538" cy="3487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4828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60408" y="709867"/>
            <a:ext cx="10515600" cy="1325563"/>
          </a:xfrm>
        </p:spPr>
        <p:txBody>
          <a:bodyPr>
            <a:normAutofit/>
          </a:bodyPr>
          <a:lstStyle/>
          <a:p>
            <a:r>
              <a:rPr lang="FR-FR" sz="4800" b="1" dirty="0" err="1">
                <a:solidFill>
                  <a:srgbClr val="00B050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Logical</a:t>
            </a:r>
            <a:r>
              <a:rPr lang="FR-FR" sz="4800" b="1" dirty="0">
                <a:solidFill>
                  <a:srgbClr val="00B050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FR-FR" sz="4800" b="1" dirty="0" err="1">
                <a:solidFill>
                  <a:srgbClr val="00B050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View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60408" y="2035430"/>
            <a:ext cx="690107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System Sequence</a:t>
            </a:r>
            <a:br>
              <a:rPr lang="EN-US" b="1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</a:br>
            <a:r>
              <a:rPr lang="EN-US" b="1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Diagram</a:t>
            </a:r>
          </a:p>
          <a:p>
            <a:endParaRPr lang="EN-US" b="1" dirty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r>
              <a:rPr lang="EN-US" b="1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Sample Use Case</a:t>
            </a:r>
            <a:br>
              <a:rPr lang="EN-US" b="1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</a:br>
            <a:r>
              <a:rPr lang="EN-US" b="1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Sequence Diagram</a:t>
            </a:r>
          </a:p>
          <a:p>
            <a:endParaRPr lang="EN-US" b="1" dirty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r>
              <a:rPr lang="EN-US" b="1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Class Diagram</a:t>
            </a:r>
          </a:p>
          <a:p>
            <a:endParaRPr lang="EN-US" b="1" dirty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endParaRPr lang="EN-US" b="1" dirty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Microsoft Sans Serif" panose="020B0604020202020204" pitchFamily="34" charset="0"/>
              <a:ea typeface="12롯데마트드림Medium" panose="02020603020101020101" pitchFamily="18" charset="-127"/>
              <a:cs typeface="Microsoft Sans Serif" panose="020B0604020202020204" pitchFamily="34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31501" y="225136"/>
            <a:ext cx="323824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ECCCP Project</a:t>
            </a:r>
            <a:endParaRPr lang="ko-KR" altLang="en-US" sz="2200" b="1" dirty="0">
              <a:ln>
                <a:solidFill>
                  <a:schemeClr val="tx1">
                    <a:lumMod val="85000"/>
                    <a:lumOff val="15000"/>
                    <a:alpha val="1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Microsoft Sans Serif" panose="020B0604020202020204" pitchFamily="34" charset="0"/>
              <a:ea typeface="12롯데마트드림Medium" panose="02020603020101020101" pitchFamily="18" charset="-127"/>
              <a:cs typeface="Microsoft Sans Serif" panose="020B0604020202020204" pitchFamily="34" charset="0"/>
            </a:endParaRPr>
          </a:p>
        </p:txBody>
      </p:sp>
      <p:sp>
        <p:nvSpPr>
          <p:cNvPr id="7" name="직각 삼각형 6"/>
          <p:cNvSpPr/>
          <p:nvPr/>
        </p:nvSpPr>
        <p:spPr>
          <a:xfrm>
            <a:off x="3369747" y="225126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Microsoft Sans Serif" panose="020B0604020202020204" pitchFamily="34" charset="0"/>
              <a:ea typeface="12롯데마트드림Medium" panose="02020603020101020101" pitchFamily="18" charset="-127"/>
              <a:cs typeface="Microsoft Sans Serif" panose="020B0604020202020204" pitchFamily="34" charset="0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3503712" y="219140"/>
            <a:ext cx="8533112" cy="437386"/>
            <a:chOff x="2016206" y="168846"/>
            <a:chExt cx="7011412" cy="323548"/>
          </a:xfrm>
        </p:grpSpPr>
        <p:sp>
          <p:nvSpPr>
            <p:cNvPr id="9" name="직사각형 8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latin typeface="Microsoft Sans Serif" panose="020B0604020202020204" pitchFamily="34" charset="0"/>
                <a:ea typeface="12롯데마트드림Medium" panose="02020603020101020101" pitchFamily="18" charset="-127"/>
                <a:cs typeface="Microsoft Sans Serif" panose="020B0604020202020204" pitchFamily="34" charset="0"/>
              </a:endParaRPr>
            </a:p>
          </p:txBody>
        </p:sp>
        <p:sp>
          <p:nvSpPr>
            <p:cNvPr id="10" name="직각 삼각형 9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latin typeface="Microsoft Sans Serif" panose="020B0604020202020204" pitchFamily="34" charset="0"/>
                <a:ea typeface="12롯데마트드림Medium" panose="02020603020101020101" pitchFamily="18" charset="-127"/>
                <a:cs typeface="Microsoft Sans Serif" panose="020B0604020202020204" pitchFamily="34" charset="0"/>
              </a:endParaRPr>
            </a:p>
          </p:txBody>
        </p:sp>
      </p:grpSp>
      <p:sp>
        <p:nvSpPr>
          <p:cNvPr id="11" name="직사각형 10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Microsoft Sans Serif" panose="020B0604020202020204" pitchFamily="34" charset="0"/>
              <a:ea typeface="12롯데마트드림Medium" panose="02020603020101020101" pitchFamily="18" charset="-127"/>
              <a:cs typeface="Microsoft Sans Serif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535886" y="272486"/>
            <a:ext cx="24167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b="1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02. </a:t>
            </a:r>
            <a:endParaRPr lang="ko-KR" altLang="en-US" sz="1600" b="1" dirty="0">
              <a:ln>
                <a:solidFill>
                  <a:schemeClr val="tx1">
                    <a:lumMod val="85000"/>
                    <a:lumOff val="15000"/>
                    <a:alpha val="1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Microsoft Sans Serif" panose="020B0604020202020204" pitchFamily="34" charset="0"/>
              <a:ea typeface="12롯데마트드림Medium" panose="02020603020101020101" pitchFamily="18" charset="-127"/>
              <a:cs typeface="Microsoft Sans Serif" panose="020B0604020202020204" pitchFamily="34" charset="0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6700" y="1848524"/>
            <a:ext cx="7918579" cy="4732033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6800" y="1114425"/>
            <a:ext cx="6475153" cy="5660861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76801" y="3127255"/>
            <a:ext cx="6686674" cy="1645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1773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60408" y="709867"/>
            <a:ext cx="10515600" cy="1325563"/>
          </a:xfrm>
        </p:spPr>
        <p:txBody>
          <a:bodyPr>
            <a:normAutofit/>
          </a:bodyPr>
          <a:lstStyle/>
          <a:p>
            <a:r>
              <a:rPr lang="FR-FR" sz="4800" b="1" dirty="0">
                <a:solidFill>
                  <a:srgbClr val="00B050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Software</a:t>
            </a:r>
            <a:endParaRPr lang="FR-FR" sz="4800" b="1" dirty="0">
              <a:solidFill>
                <a:srgbClr val="00B050"/>
              </a:solidFill>
              <a:latin typeface="Microsoft Sans Serif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60408" y="2035430"/>
            <a:ext cx="690107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altLang="KO-KR" b="1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Android app</a:t>
            </a:r>
          </a:p>
          <a:p>
            <a:pPr marL="0" indent="0">
              <a:buNone/>
            </a:pPr>
            <a:r>
              <a:rPr lang="EN-US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-</a:t>
            </a:r>
            <a:r>
              <a:rPr lang="EN-US" b="1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Java</a:t>
            </a:r>
          </a:p>
          <a:p>
            <a:pPr marL="0" indent="0">
              <a:buNone/>
            </a:pPr>
            <a:r>
              <a:rPr lang="EN-US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-</a:t>
            </a:r>
            <a:r>
              <a:rPr lang="EN-US" b="1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Android studio</a:t>
            </a:r>
          </a:p>
          <a:p>
            <a:pPr marL="0" indent="0">
              <a:buNone/>
            </a:pPr>
            <a:r>
              <a:rPr lang="EN-US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-</a:t>
            </a:r>
            <a:r>
              <a:rPr lang="EN-US" b="1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Github</a:t>
            </a:r>
          </a:p>
          <a:p>
            <a:pPr marL="0" indent="0">
              <a:buNone/>
            </a:pPr>
            <a:endParaRPr lang="EN-US" dirty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marL="0" indent="0">
              <a:buNone/>
            </a:pPr>
            <a:endParaRPr lang="EN-US" b="1" dirty="0">
              <a:solidFill>
                <a:srgbClr val="000000"/>
              </a:solidFill>
              <a:latin typeface="Microsoft Sans Serif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Microsoft Sans Serif" panose="020B0604020202020204" pitchFamily="34" charset="0"/>
              <a:ea typeface="12롯데마트드림Medium" panose="02020603020101020101" pitchFamily="18" charset="-127"/>
              <a:cs typeface="Microsoft Sans Serif" panose="020B0604020202020204" pitchFamily="34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31501" y="225136"/>
            <a:ext cx="323824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ECCCP Project</a:t>
            </a:r>
            <a:endParaRPr lang="ko-KR" altLang="en-US" sz="2200" b="1" dirty="0">
              <a:ln>
                <a:solidFill>
                  <a:schemeClr val="tx1">
                    <a:lumMod val="85000"/>
                    <a:lumOff val="15000"/>
                    <a:alpha val="1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Microsoft Sans Serif" panose="020B0604020202020204" pitchFamily="34" charset="0"/>
              <a:ea typeface="12롯데마트드림Medium" panose="02020603020101020101" pitchFamily="18" charset="-127"/>
              <a:cs typeface="Microsoft Sans Serif" panose="020B0604020202020204" pitchFamily="34" charset="0"/>
            </a:endParaRPr>
          </a:p>
        </p:txBody>
      </p:sp>
      <p:sp>
        <p:nvSpPr>
          <p:cNvPr id="7" name="직각 삼각형 6"/>
          <p:cNvSpPr/>
          <p:nvPr/>
        </p:nvSpPr>
        <p:spPr>
          <a:xfrm>
            <a:off x="3369747" y="225126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Microsoft Sans Serif" panose="020B0604020202020204" pitchFamily="34" charset="0"/>
              <a:ea typeface="12롯데마트드림Medium" panose="02020603020101020101" pitchFamily="18" charset="-127"/>
              <a:cs typeface="Microsoft Sans Serif" panose="020B0604020202020204" pitchFamily="34" charset="0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3503712" y="219140"/>
            <a:ext cx="8533112" cy="437386"/>
            <a:chOff x="2016206" y="168846"/>
            <a:chExt cx="7011412" cy="323548"/>
          </a:xfrm>
        </p:grpSpPr>
        <p:sp>
          <p:nvSpPr>
            <p:cNvPr id="9" name="직사각형 8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latin typeface="Microsoft Sans Serif" panose="020B0604020202020204" pitchFamily="34" charset="0"/>
                <a:ea typeface="12롯데마트드림Medium" panose="02020603020101020101" pitchFamily="18" charset="-127"/>
                <a:cs typeface="Microsoft Sans Serif" panose="020B0604020202020204" pitchFamily="34" charset="0"/>
              </a:endParaRPr>
            </a:p>
          </p:txBody>
        </p:sp>
        <p:sp>
          <p:nvSpPr>
            <p:cNvPr id="10" name="직각 삼각형 9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latin typeface="Microsoft Sans Serif" panose="020B0604020202020204" pitchFamily="34" charset="0"/>
                <a:ea typeface="12롯데마트드림Medium" panose="02020603020101020101" pitchFamily="18" charset="-127"/>
                <a:cs typeface="Microsoft Sans Serif" panose="020B0604020202020204" pitchFamily="34" charset="0"/>
              </a:endParaRPr>
            </a:p>
          </p:txBody>
        </p:sp>
      </p:grpSp>
      <p:sp>
        <p:nvSpPr>
          <p:cNvPr id="11" name="직사각형 10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Microsoft Sans Serif" panose="020B0604020202020204" pitchFamily="34" charset="0"/>
              <a:ea typeface="12롯데마트드림Medium" panose="02020603020101020101" pitchFamily="18" charset="-127"/>
              <a:cs typeface="Microsoft Sans Serif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535886" y="272486"/>
            <a:ext cx="24167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b="1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03. </a:t>
            </a:r>
            <a:endParaRPr lang="ko-KR" altLang="en-US" sz="1600" b="1" dirty="0">
              <a:ln>
                <a:solidFill>
                  <a:schemeClr val="tx1">
                    <a:lumMod val="85000"/>
                    <a:lumOff val="15000"/>
                    <a:alpha val="1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Microsoft Sans Serif" panose="020B0604020202020204" pitchFamily="34" charset="0"/>
              <a:ea typeface="12롯데마트드림Medium" panose="02020603020101020101" pitchFamily="18" charset="-127"/>
              <a:cs typeface="Microsoft Sans Serif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41102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860467" y="3028950"/>
            <a:ext cx="6500041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40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01. Introduction &amp; Overview</a:t>
            </a:r>
            <a:endParaRPr lang="fr-FR" altLang="ko-KR" sz="4000" dirty="0"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3987275" y="2395247"/>
            <a:ext cx="1034306" cy="423126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22" name="직각 삼각형 21"/>
          <p:cNvSpPr/>
          <p:nvPr/>
        </p:nvSpPr>
        <p:spPr>
          <a:xfrm>
            <a:off x="5021581" y="2395247"/>
            <a:ext cx="289383" cy="42312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23" name="직각 삼각형 22"/>
          <p:cNvSpPr/>
          <p:nvPr/>
        </p:nvSpPr>
        <p:spPr>
          <a:xfrm rot="16200000" flipH="1">
            <a:off x="5030196" y="2469436"/>
            <a:ext cx="431333" cy="282955"/>
          </a:xfrm>
          <a:prstGeom prst="rt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5387340" y="2401109"/>
            <a:ext cx="2916300" cy="41726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2400" b="1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accent6"/>
              </a:solidFill>
              <a:latin typeface="Microsoft Sans Serif" panose="020B0604020202020204" pitchFamily="34" charset="0"/>
              <a:ea typeface="12롯데마트드림Medium" panose="02020603020101020101" pitchFamily="18" charset="-127"/>
              <a:cs typeface="Microsoft Sans Serif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42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60408" y="709867"/>
            <a:ext cx="10515600" cy="1325563"/>
          </a:xfrm>
        </p:spPr>
        <p:txBody>
          <a:bodyPr>
            <a:normAutofit/>
          </a:bodyPr>
          <a:lstStyle/>
          <a:p>
            <a:r>
              <a:rPr lang="FR-FR" sz="4800" b="1" dirty="0">
                <a:solidFill>
                  <a:srgbClr val="00B050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Software</a:t>
            </a:r>
            <a:endParaRPr lang="FR-FR" sz="4800" b="1" dirty="0">
              <a:solidFill>
                <a:srgbClr val="00B050"/>
              </a:solidFill>
              <a:latin typeface="Microsoft Sans Serif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60408" y="2035430"/>
            <a:ext cx="690107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b="1" dirty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marL="0" indent="0">
              <a:buNone/>
            </a:pPr>
            <a:endParaRPr lang="EN-US" dirty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marL="0" indent="0">
              <a:buNone/>
            </a:pPr>
            <a:endParaRPr lang="EN-US" b="1" dirty="0">
              <a:solidFill>
                <a:srgbClr val="000000"/>
              </a:solidFill>
              <a:latin typeface="Microsoft Sans Serif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Microsoft Sans Serif" panose="020B0604020202020204" pitchFamily="34" charset="0"/>
              <a:ea typeface="12롯데마트드림Medium" panose="02020603020101020101" pitchFamily="18" charset="-127"/>
              <a:cs typeface="Microsoft Sans Serif" panose="020B0604020202020204" pitchFamily="34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31501" y="225136"/>
            <a:ext cx="323824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ECCCP Project</a:t>
            </a:r>
            <a:endParaRPr lang="ko-KR" altLang="en-US" sz="2200" b="1" dirty="0">
              <a:ln>
                <a:solidFill>
                  <a:schemeClr val="tx1">
                    <a:lumMod val="85000"/>
                    <a:lumOff val="15000"/>
                    <a:alpha val="1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Microsoft Sans Serif" panose="020B0604020202020204" pitchFamily="34" charset="0"/>
              <a:ea typeface="12롯데마트드림Medium" panose="02020603020101020101" pitchFamily="18" charset="-127"/>
              <a:cs typeface="Microsoft Sans Serif" panose="020B0604020202020204" pitchFamily="34" charset="0"/>
            </a:endParaRPr>
          </a:p>
        </p:txBody>
      </p:sp>
      <p:sp>
        <p:nvSpPr>
          <p:cNvPr id="7" name="직각 삼각형 6"/>
          <p:cNvSpPr/>
          <p:nvPr/>
        </p:nvSpPr>
        <p:spPr>
          <a:xfrm>
            <a:off x="3369747" y="225126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Microsoft Sans Serif" panose="020B0604020202020204" pitchFamily="34" charset="0"/>
              <a:ea typeface="12롯데마트드림Medium" panose="02020603020101020101" pitchFamily="18" charset="-127"/>
              <a:cs typeface="Microsoft Sans Serif" panose="020B0604020202020204" pitchFamily="34" charset="0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3503712" y="219140"/>
            <a:ext cx="8533112" cy="437386"/>
            <a:chOff x="2016206" y="168846"/>
            <a:chExt cx="7011412" cy="323548"/>
          </a:xfrm>
        </p:grpSpPr>
        <p:sp>
          <p:nvSpPr>
            <p:cNvPr id="9" name="직사각형 8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latin typeface="Microsoft Sans Serif" panose="020B0604020202020204" pitchFamily="34" charset="0"/>
                <a:ea typeface="12롯데마트드림Medium" panose="02020603020101020101" pitchFamily="18" charset="-127"/>
                <a:cs typeface="Microsoft Sans Serif" panose="020B0604020202020204" pitchFamily="34" charset="0"/>
              </a:endParaRPr>
            </a:p>
          </p:txBody>
        </p:sp>
        <p:sp>
          <p:nvSpPr>
            <p:cNvPr id="10" name="직각 삼각형 9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latin typeface="Microsoft Sans Serif" panose="020B0604020202020204" pitchFamily="34" charset="0"/>
                <a:ea typeface="12롯데마트드림Medium" panose="02020603020101020101" pitchFamily="18" charset="-127"/>
                <a:cs typeface="Microsoft Sans Serif" panose="020B0604020202020204" pitchFamily="34" charset="0"/>
              </a:endParaRPr>
            </a:p>
          </p:txBody>
        </p:sp>
      </p:grpSp>
      <p:sp>
        <p:nvSpPr>
          <p:cNvPr id="11" name="직사각형 10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Microsoft Sans Serif" panose="020B0604020202020204" pitchFamily="34" charset="0"/>
              <a:ea typeface="12롯데마트드림Medium" panose="02020603020101020101" pitchFamily="18" charset="-127"/>
              <a:cs typeface="Microsoft Sans Serif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535886" y="272486"/>
            <a:ext cx="24167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b="1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03. </a:t>
            </a:r>
            <a:endParaRPr lang="ko-KR" altLang="en-US" sz="1600" b="1" dirty="0">
              <a:ln>
                <a:solidFill>
                  <a:schemeClr val="tx1">
                    <a:lumMod val="85000"/>
                    <a:lumOff val="15000"/>
                    <a:alpha val="1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Microsoft Sans Serif" panose="020B0604020202020204" pitchFamily="34" charset="0"/>
              <a:ea typeface="12롯데마트드림Medium" panose="02020603020101020101" pitchFamily="18" charset="-127"/>
              <a:cs typeface="Microsoft Sans Serif" panose="020B0604020202020204" pitchFamily="34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7652" y="942975"/>
            <a:ext cx="4889500" cy="5370312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075" y="1943100"/>
            <a:ext cx="6118225" cy="4264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3135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60408" y="709867"/>
            <a:ext cx="10515600" cy="1325563"/>
          </a:xfrm>
        </p:spPr>
        <p:txBody>
          <a:bodyPr>
            <a:normAutofit/>
          </a:bodyPr>
          <a:lstStyle/>
          <a:p>
            <a:r>
              <a:rPr lang="FR-FR" sz="4800" b="1" dirty="0">
                <a:solidFill>
                  <a:srgbClr val="00B050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Software</a:t>
            </a:r>
            <a:endParaRPr lang="FR-FR" sz="4800" b="1" dirty="0">
              <a:solidFill>
                <a:srgbClr val="00B050"/>
              </a:solidFill>
              <a:latin typeface="Microsoft Sans Serif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60408" y="2035430"/>
            <a:ext cx="690107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altLang="KO-KR" b="1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Activities</a:t>
            </a:r>
          </a:p>
          <a:p>
            <a:pPr marL="0" indent="0">
              <a:buNone/>
            </a:pPr>
            <a:r>
              <a:rPr lang="EN-US" altLang="KO-KR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-Login</a:t>
            </a:r>
          </a:p>
          <a:p>
            <a:pPr marL="0" indent="0">
              <a:buNone/>
            </a:pPr>
            <a:r>
              <a:rPr lang="EN-US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-Main</a:t>
            </a:r>
          </a:p>
          <a:p>
            <a:pPr marL="0" indent="0">
              <a:buNone/>
            </a:pPr>
            <a:r>
              <a:rPr lang="EN-US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-</a:t>
            </a:r>
            <a:r>
              <a:rPr lang="EN-US" dirty="0" err="1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CheckStatus</a:t>
            </a:r>
            <a:endParaRPr lang="EN-US" dirty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marL="0" indent="0">
              <a:buNone/>
            </a:pPr>
            <a:r>
              <a:rPr lang="EN-US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-Maps</a:t>
            </a:r>
          </a:p>
          <a:p>
            <a:pPr marL="0" indent="0">
              <a:buNone/>
            </a:pPr>
            <a:r>
              <a:rPr lang="EN-US" b="1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Service</a:t>
            </a:r>
          </a:p>
          <a:p>
            <a:pPr marL="0" indent="0">
              <a:buNone/>
            </a:pPr>
            <a:r>
              <a:rPr lang="EN-US" dirty="0" err="1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ArduinoConnection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Microsoft Sans Serif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marL="0" indent="0">
              <a:buNone/>
            </a:pPr>
            <a:endParaRPr lang="EN-US" b="1" dirty="0">
              <a:solidFill>
                <a:srgbClr val="000000"/>
              </a:solidFill>
              <a:latin typeface="Microsoft Sans Serif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Microsoft Sans Serif" panose="020B0604020202020204" pitchFamily="34" charset="0"/>
              <a:ea typeface="12롯데마트드림Medium" panose="02020603020101020101" pitchFamily="18" charset="-127"/>
              <a:cs typeface="Microsoft Sans Serif" panose="020B0604020202020204" pitchFamily="34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31501" y="225136"/>
            <a:ext cx="323824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ECCCP Project</a:t>
            </a:r>
            <a:endParaRPr lang="ko-KR" altLang="en-US" sz="2200" b="1" dirty="0">
              <a:ln>
                <a:solidFill>
                  <a:schemeClr val="tx1">
                    <a:lumMod val="85000"/>
                    <a:lumOff val="15000"/>
                    <a:alpha val="1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Microsoft Sans Serif" panose="020B0604020202020204" pitchFamily="34" charset="0"/>
              <a:ea typeface="12롯데마트드림Medium" panose="02020603020101020101" pitchFamily="18" charset="-127"/>
              <a:cs typeface="Microsoft Sans Serif" panose="020B0604020202020204" pitchFamily="34" charset="0"/>
            </a:endParaRPr>
          </a:p>
        </p:txBody>
      </p:sp>
      <p:sp>
        <p:nvSpPr>
          <p:cNvPr id="7" name="직각 삼각형 6"/>
          <p:cNvSpPr/>
          <p:nvPr/>
        </p:nvSpPr>
        <p:spPr>
          <a:xfrm>
            <a:off x="3369747" y="225126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Microsoft Sans Serif" panose="020B0604020202020204" pitchFamily="34" charset="0"/>
              <a:ea typeface="12롯데마트드림Medium" panose="02020603020101020101" pitchFamily="18" charset="-127"/>
              <a:cs typeface="Microsoft Sans Serif" panose="020B0604020202020204" pitchFamily="34" charset="0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3503712" y="219140"/>
            <a:ext cx="8533112" cy="437386"/>
            <a:chOff x="2016206" y="168846"/>
            <a:chExt cx="7011412" cy="323548"/>
          </a:xfrm>
        </p:grpSpPr>
        <p:sp>
          <p:nvSpPr>
            <p:cNvPr id="9" name="직사각형 8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latin typeface="Microsoft Sans Serif" panose="020B0604020202020204" pitchFamily="34" charset="0"/>
                <a:ea typeface="12롯데마트드림Medium" panose="02020603020101020101" pitchFamily="18" charset="-127"/>
                <a:cs typeface="Microsoft Sans Serif" panose="020B0604020202020204" pitchFamily="34" charset="0"/>
              </a:endParaRPr>
            </a:p>
          </p:txBody>
        </p:sp>
        <p:sp>
          <p:nvSpPr>
            <p:cNvPr id="10" name="직각 삼각형 9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latin typeface="Microsoft Sans Serif" panose="020B0604020202020204" pitchFamily="34" charset="0"/>
                <a:ea typeface="12롯데마트드림Medium" panose="02020603020101020101" pitchFamily="18" charset="-127"/>
                <a:cs typeface="Microsoft Sans Serif" panose="020B0604020202020204" pitchFamily="34" charset="0"/>
              </a:endParaRPr>
            </a:p>
          </p:txBody>
        </p:sp>
      </p:grpSp>
      <p:sp>
        <p:nvSpPr>
          <p:cNvPr id="11" name="직사각형 10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Microsoft Sans Serif" panose="020B0604020202020204" pitchFamily="34" charset="0"/>
              <a:ea typeface="12롯데마트드림Medium" panose="02020603020101020101" pitchFamily="18" charset="-127"/>
              <a:cs typeface="Microsoft Sans Serif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535886" y="272486"/>
            <a:ext cx="24167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b="1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03. </a:t>
            </a:r>
            <a:endParaRPr lang="ko-KR" altLang="en-US" sz="1600" b="1" dirty="0">
              <a:ln>
                <a:solidFill>
                  <a:schemeClr val="tx1">
                    <a:lumMod val="85000"/>
                    <a:lumOff val="15000"/>
                    <a:alpha val="1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Microsoft Sans Serif" panose="020B0604020202020204" pitchFamily="34" charset="0"/>
              <a:ea typeface="12롯데마트드림Medium" panose="02020603020101020101" pitchFamily="18" charset="-127"/>
              <a:cs typeface="Microsoft Sans Serif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43473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60408" y="709867"/>
            <a:ext cx="10515600" cy="1325563"/>
          </a:xfrm>
        </p:spPr>
        <p:txBody>
          <a:bodyPr>
            <a:normAutofit/>
          </a:bodyPr>
          <a:lstStyle/>
          <a:p>
            <a:r>
              <a:rPr lang="FR-FR" sz="4800" b="1" dirty="0">
                <a:solidFill>
                  <a:srgbClr val="00B050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Software</a:t>
            </a:r>
            <a:endParaRPr lang="FR-FR" sz="4800" b="1" dirty="0">
              <a:solidFill>
                <a:srgbClr val="00B050"/>
              </a:solidFill>
              <a:latin typeface="Microsoft Sans Serif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60408" y="2035430"/>
            <a:ext cx="690107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altLang="KO-KR" b="1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Android framework</a:t>
            </a:r>
            <a:endParaRPr lang="ko-KR" altLang="en-US" b="1" dirty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marL="0" indent="0">
              <a:buNone/>
            </a:pPr>
            <a:r>
              <a:rPr lang="EN-US" altLang="KO-KR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-2 SQLite databases</a:t>
            </a:r>
          </a:p>
          <a:p>
            <a:pPr marL="0" indent="0">
              <a:buNone/>
            </a:pPr>
            <a:r>
              <a:rPr lang="EN-US" altLang="KO-KR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-Volley</a:t>
            </a:r>
          </a:p>
          <a:p>
            <a:pPr marL="0" indent="0">
              <a:buNone/>
            </a:pPr>
            <a:r>
              <a:rPr lang="EN-US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-JSON objects </a:t>
            </a:r>
          </a:p>
          <a:p>
            <a:pPr marL="0" indent="0">
              <a:buNone/>
            </a:pPr>
            <a:r>
              <a:rPr lang="EN-US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-Service (Asynchronous)</a:t>
            </a:r>
          </a:p>
          <a:p>
            <a:pPr marL="0" indent="0">
              <a:buNone/>
            </a:pPr>
            <a:r>
              <a:rPr lang="EN-US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-Google Maps API</a:t>
            </a:r>
          </a:p>
          <a:p>
            <a:pPr marL="0" indent="0">
              <a:buNone/>
            </a:pPr>
            <a:endParaRPr lang="EN-US" b="1" dirty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marL="0" indent="0">
              <a:buNone/>
            </a:pPr>
            <a:endParaRPr lang="EN-US" dirty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marL="0" indent="0">
              <a:buNone/>
            </a:pPr>
            <a:endParaRPr lang="EN-US" b="1" dirty="0">
              <a:solidFill>
                <a:srgbClr val="000000"/>
              </a:solidFill>
              <a:latin typeface="Microsoft Sans Serif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Microsoft Sans Serif" panose="020B0604020202020204" pitchFamily="34" charset="0"/>
              <a:ea typeface="12롯데마트드림Medium" panose="02020603020101020101" pitchFamily="18" charset="-127"/>
              <a:cs typeface="Microsoft Sans Serif" panose="020B0604020202020204" pitchFamily="34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31501" y="225136"/>
            <a:ext cx="323824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ECCCP Project</a:t>
            </a:r>
            <a:endParaRPr lang="ko-KR" altLang="en-US" sz="2200" b="1" dirty="0">
              <a:ln>
                <a:solidFill>
                  <a:schemeClr val="tx1">
                    <a:lumMod val="85000"/>
                    <a:lumOff val="15000"/>
                    <a:alpha val="1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Microsoft Sans Serif" panose="020B0604020202020204" pitchFamily="34" charset="0"/>
              <a:ea typeface="12롯데마트드림Medium" panose="02020603020101020101" pitchFamily="18" charset="-127"/>
              <a:cs typeface="Microsoft Sans Serif" panose="020B0604020202020204" pitchFamily="34" charset="0"/>
            </a:endParaRPr>
          </a:p>
        </p:txBody>
      </p:sp>
      <p:sp>
        <p:nvSpPr>
          <p:cNvPr id="7" name="직각 삼각형 6"/>
          <p:cNvSpPr/>
          <p:nvPr/>
        </p:nvSpPr>
        <p:spPr>
          <a:xfrm>
            <a:off x="3369747" y="225126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Microsoft Sans Serif" panose="020B0604020202020204" pitchFamily="34" charset="0"/>
              <a:ea typeface="12롯데마트드림Medium" panose="02020603020101020101" pitchFamily="18" charset="-127"/>
              <a:cs typeface="Microsoft Sans Serif" panose="020B0604020202020204" pitchFamily="34" charset="0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3503712" y="219140"/>
            <a:ext cx="8533112" cy="437386"/>
            <a:chOff x="2016206" y="168846"/>
            <a:chExt cx="7011412" cy="323548"/>
          </a:xfrm>
        </p:grpSpPr>
        <p:sp>
          <p:nvSpPr>
            <p:cNvPr id="9" name="직사각형 8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latin typeface="Microsoft Sans Serif" panose="020B0604020202020204" pitchFamily="34" charset="0"/>
                <a:ea typeface="12롯데마트드림Medium" panose="02020603020101020101" pitchFamily="18" charset="-127"/>
                <a:cs typeface="Microsoft Sans Serif" panose="020B0604020202020204" pitchFamily="34" charset="0"/>
              </a:endParaRPr>
            </a:p>
          </p:txBody>
        </p:sp>
        <p:sp>
          <p:nvSpPr>
            <p:cNvPr id="10" name="직각 삼각형 9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latin typeface="Microsoft Sans Serif" panose="020B0604020202020204" pitchFamily="34" charset="0"/>
                <a:ea typeface="12롯데마트드림Medium" panose="02020603020101020101" pitchFamily="18" charset="-127"/>
                <a:cs typeface="Microsoft Sans Serif" panose="020B0604020202020204" pitchFamily="34" charset="0"/>
              </a:endParaRPr>
            </a:p>
          </p:txBody>
        </p:sp>
      </p:grpSp>
      <p:sp>
        <p:nvSpPr>
          <p:cNvPr id="11" name="직사각형 10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Microsoft Sans Serif" panose="020B0604020202020204" pitchFamily="34" charset="0"/>
              <a:ea typeface="12롯데마트드림Medium" panose="02020603020101020101" pitchFamily="18" charset="-127"/>
              <a:cs typeface="Microsoft Sans Serif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535886" y="272486"/>
            <a:ext cx="24167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b="1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03. </a:t>
            </a:r>
            <a:endParaRPr lang="ko-KR" altLang="en-US" sz="1600" b="1" dirty="0">
              <a:ln>
                <a:solidFill>
                  <a:schemeClr val="tx1">
                    <a:lumMod val="85000"/>
                    <a:lumOff val="15000"/>
                    <a:alpha val="1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Microsoft Sans Serif" panose="020B0604020202020204" pitchFamily="34" charset="0"/>
              <a:ea typeface="12롯데마트드림Medium" panose="02020603020101020101" pitchFamily="18" charset="-127"/>
              <a:cs typeface="Microsoft Sans Serif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76373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60408" y="709867"/>
            <a:ext cx="10515600" cy="1325563"/>
          </a:xfrm>
        </p:spPr>
        <p:txBody>
          <a:bodyPr>
            <a:normAutofit/>
          </a:bodyPr>
          <a:lstStyle/>
          <a:p>
            <a:r>
              <a:rPr lang="FR-FR" sz="4800" b="1" dirty="0">
                <a:solidFill>
                  <a:srgbClr val="00B050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Software</a:t>
            </a:r>
            <a:endParaRPr lang="FR-FR" sz="4800" b="1" dirty="0">
              <a:solidFill>
                <a:srgbClr val="00B050"/>
              </a:solidFill>
              <a:latin typeface="Microsoft Sans Serif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60408" y="2035430"/>
            <a:ext cx="690107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altLang="KO-KR" b="1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Code snippets</a:t>
            </a:r>
            <a:endParaRPr lang="ko-KR" altLang="en-US" b="1" dirty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marL="0" indent="0">
              <a:buNone/>
            </a:pPr>
            <a:endParaRPr lang="EN-US" b="1" dirty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marL="0" indent="0">
              <a:buNone/>
            </a:pPr>
            <a:endParaRPr lang="EN-US" dirty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marL="0" indent="0">
              <a:buNone/>
            </a:pPr>
            <a:endParaRPr lang="EN-US" b="1" dirty="0">
              <a:solidFill>
                <a:srgbClr val="000000"/>
              </a:solidFill>
              <a:latin typeface="Microsoft Sans Serif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Microsoft Sans Serif" panose="020B0604020202020204" pitchFamily="34" charset="0"/>
              <a:ea typeface="12롯데마트드림Medium" panose="02020603020101020101" pitchFamily="18" charset="-127"/>
              <a:cs typeface="Microsoft Sans Serif" panose="020B0604020202020204" pitchFamily="34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31501" y="225136"/>
            <a:ext cx="323824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ECCCP Project</a:t>
            </a:r>
            <a:endParaRPr lang="ko-KR" altLang="en-US" sz="2200" b="1" dirty="0">
              <a:ln>
                <a:solidFill>
                  <a:schemeClr val="tx1">
                    <a:lumMod val="85000"/>
                    <a:lumOff val="15000"/>
                    <a:alpha val="1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Microsoft Sans Serif" panose="020B0604020202020204" pitchFamily="34" charset="0"/>
              <a:ea typeface="12롯데마트드림Medium" panose="02020603020101020101" pitchFamily="18" charset="-127"/>
              <a:cs typeface="Microsoft Sans Serif" panose="020B0604020202020204" pitchFamily="34" charset="0"/>
            </a:endParaRPr>
          </a:p>
        </p:txBody>
      </p:sp>
      <p:sp>
        <p:nvSpPr>
          <p:cNvPr id="7" name="직각 삼각형 6"/>
          <p:cNvSpPr/>
          <p:nvPr/>
        </p:nvSpPr>
        <p:spPr>
          <a:xfrm>
            <a:off x="3369747" y="225126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Microsoft Sans Serif" panose="020B0604020202020204" pitchFamily="34" charset="0"/>
              <a:ea typeface="12롯데마트드림Medium" panose="02020603020101020101" pitchFamily="18" charset="-127"/>
              <a:cs typeface="Microsoft Sans Serif" panose="020B0604020202020204" pitchFamily="34" charset="0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3503712" y="219140"/>
            <a:ext cx="8533112" cy="437386"/>
            <a:chOff x="2016206" y="168846"/>
            <a:chExt cx="7011412" cy="323548"/>
          </a:xfrm>
        </p:grpSpPr>
        <p:sp>
          <p:nvSpPr>
            <p:cNvPr id="9" name="직사각형 8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latin typeface="Microsoft Sans Serif" panose="020B0604020202020204" pitchFamily="34" charset="0"/>
                <a:ea typeface="12롯데마트드림Medium" panose="02020603020101020101" pitchFamily="18" charset="-127"/>
                <a:cs typeface="Microsoft Sans Serif" panose="020B0604020202020204" pitchFamily="34" charset="0"/>
              </a:endParaRPr>
            </a:p>
          </p:txBody>
        </p:sp>
        <p:sp>
          <p:nvSpPr>
            <p:cNvPr id="10" name="직각 삼각형 9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latin typeface="Microsoft Sans Serif" panose="020B0604020202020204" pitchFamily="34" charset="0"/>
                <a:ea typeface="12롯데마트드림Medium" panose="02020603020101020101" pitchFamily="18" charset="-127"/>
                <a:cs typeface="Microsoft Sans Serif" panose="020B0604020202020204" pitchFamily="34" charset="0"/>
              </a:endParaRPr>
            </a:p>
          </p:txBody>
        </p:sp>
      </p:grpSp>
      <p:sp>
        <p:nvSpPr>
          <p:cNvPr id="11" name="직사각형 10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Microsoft Sans Serif" panose="020B0604020202020204" pitchFamily="34" charset="0"/>
              <a:ea typeface="12롯데마트드림Medium" panose="02020603020101020101" pitchFamily="18" charset="-127"/>
              <a:cs typeface="Microsoft Sans Serif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535886" y="272486"/>
            <a:ext cx="24167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b="1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03. </a:t>
            </a:r>
            <a:endParaRPr lang="ko-KR" altLang="en-US" sz="1600" b="1" dirty="0">
              <a:ln>
                <a:solidFill>
                  <a:schemeClr val="tx1">
                    <a:lumMod val="85000"/>
                    <a:lumOff val="15000"/>
                    <a:alpha val="1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Microsoft Sans Serif" panose="020B0604020202020204" pitchFamily="34" charset="0"/>
              <a:ea typeface="12롯데마트드림Medium" panose="02020603020101020101" pitchFamily="18" charset="-127"/>
              <a:cs typeface="Microsoft Sans Serif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98954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60408" y="709867"/>
            <a:ext cx="10515600" cy="1325563"/>
          </a:xfrm>
        </p:spPr>
        <p:txBody>
          <a:bodyPr>
            <a:normAutofit/>
          </a:bodyPr>
          <a:lstStyle/>
          <a:p>
            <a:r>
              <a:rPr lang="FR-FR" sz="4800" b="1" dirty="0">
                <a:solidFill>
                  <a:srgbClr val="00B050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Software</a:t>
            </a:r>
            <a:endParaRPr lang="FR-FR" sz="4800" b="1" dirty="0">
              <a:solidFill>
                <a:srgbClr val="00B050"/>
              </a:solidFill>
              <a:latin typeface="Microsoft Sans Serif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60408" y="2035430"/>
            <a:ext cx="690107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Arduino Sequence </a:t>
            </a:r>
            <a:br>
              <a:rPr lang="EN-US" b="1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</a:br>
            <a:r>
              <a:rPr lang="EN-US" b="1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Diagram</a:t>
            </a:r>
          </a:p>
          <a:p>
            <a:pPr marL="0" indent="0">
              <a:buNone/>
            </a:pPr>
            <a:endParaRPr lang="EN-US" b="1" dirty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Microsoft Sans Serif" panose="020B0604020202020204" pitchFamily="34" charset="0"/>
              <a:ea typeface="12롯데마트드림Medium" panose="02020603020101020101" pitchFamily="18" charset="-127"/>
              <a:cs typeface="Microsoft Sans Serif" panose="020B0604020202020204" pitchFamily="34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31501" y="225136"/>
            <a:ext cx="323824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ECCCP Project</a:t>
            </a:r>
            <a:endParaRPr lang="ko-KR" altLang="en-US" sz="2200" b="1" dirty="0">
              <a:ln>
                <a:solidFill>
                  <a:schemeClr val="tx1">
                    <a:lumMod val="85000"/>
                    <a:lumOff val="15000"/>
                    <a:alpha val="1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Microsoft Sans Serif" panose="020B0604020202020204" pitchFamily="34" charset="0"/>
              <a:ea typeface="12롯데마트드림Medium" panose="02020603020101020101" pitchFamily="18" charset="-127"/>
              <a:cs typeface="Microsoft Sans Serif" panose="020B0604020202020204" pitchFamily="34" charset="0"/>
            </a:endParaRPr>
          </a:p>
        </p:txBody>
      </p:sp>
      <p:sp>
        <p:nvSpPr>
          <p:cNvPr id="7" name="직각 삼각형 6"/>
          <p:cNvSpPr/>
          <p:nvPr/>
        </p:nvSpPr>
        <p:spPr>
          <a:xfrm>
            <a:off x="3369747" y="225126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Microsoft Sans Serif" panose="020B0604020202020204" pitchFamily="34" charset="0"/>
              <a:ea typeface="12롯데마트드림Medium" panose="02020603020101020101" pitchFamily="18" charset="-127"/>
              <a:cs typeface="Microsoft Sans Serif" panose="020B0604020202020204" pitchFamily="34" charset="0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3503712" y="219140"/>
            <a:ext cx="8533112" cy="437386"/>
            <a:chOff x="2016206" y="168846"/>
            <a:chExt cx="7011412" cy="323548"/>
          </a:xfrm>
        </p:grpSpPr>
        <p:sp>
          <p:nvSpPr>
            <p:cNvPr id="9" name="직사각형 8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latin typeface="Microsoft Sans Serif" panose="020B0604020202020204" pitchFamily="34" charset="0"/>
                <a:ea typeface="12롯데마트드림Medium" panose="02020603020101020101" pitchFamily="18" charset="-127"/>
                <a:cs typeface="Microsoft Sans Serif" panose="020B0604020202020204" pitchFamily="34" charset="0"/>
              </a:endParaRPr>
            </a:p>
          </p:txBody>
        </p:sp>
        <p:sp>
          <p:nvSpPr>
            <p:cNvPr id="10" name="직각 삼각형 9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latin typeface="Microsoft Sans Serif" panose="020B0604020202020204" pitchFamily="34" charset="0"/>
                <a:ea typeface="12롯데마트드림Medium" panose="02020603020101020101" pitchFamily="18" charset="-127"/>
                <a:cs typeface="Microsoft Sans Serif" panose="020B0604020202020204" pitchFamily="34" charset="0"/>
              </a:endParaRPr>
            </a:p>
          </p:txBody>
        </p:sp>
      </p:grpSp>
      <p:sp>
        <p:nvSpPr>
          <p:cNvPr id="11" name="직사각형 10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Microsoft Sans Serif" panose="020B0604020202020204" pitchFamily="34" charset="0"/>
              <a:ea typeface="12롯데마트드림Medium" panose="02020603020101020101" pitchFamily="18" charset="-127"/>
              <a:cs typeface="Microsoft Sans Serif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535886" y="272486"/>
            <a:ext cx="24167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b="1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03. </a:t>
            </a:r>
            <a:endParaRPr lang="ko-KR" altLang="en-US" sz="1600" b="1" dirty="0">
              <a:ln>
                <a:solidFill>
                  <a:schemeClr val="tx1">
                    <a:lumMod val="85000"/>
                    <a:lumOff val="15000"/>
                    <a:alpha val="1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Microsoft Sans Serif" panose="020B0604020202020204" pitchFamily="34" charset="0"/>
              <a:ea typeface="12롯데마트드림Medium" panose="02020603020101020101" pitchFamily="18" charset="-127"/>
              <a:cs typeface="Microsoft Sans Serif" panose="020B0604020202020204" pitchFamily="34" charset="0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0331" y="1238250"/>
            <a:ext cx="6848669" cy="5310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5402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60408" y="709867"/>
            <a:ext cx="10515600" cy="1325563"/>
          </a:xfrm>
        </p:spPr>
        <p:txBody>
          <a:bodyPr>
            <a:normAutofit/>
          </a:bodyPr>
          <a:lstStyle/>
          <a:p>
            <a:r>
              <a:rPr lang="FR-FR" sz="4800" b="1" dirty="0">
                <a:solidFill>
                  <a:srgbClr val="00B050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Software</a:t>
            </a:r>
            <a:endParaRPr lang="FR-FR" sz="4800" b="1" dirty="0">
              <a:solidFill>
                <a:srgbClr val="00B050"/>
              </a:solidFill>
              <a:latin typeface="Microsoft Sans Serif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60408" y="2035430"/>
            <a:ext cx="690107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Arduino Protocol:</a:t>
            </a:r>
          </a:p>
          <a:p>
            <a:pPr marL="0" indent="0">
              <a:buNone/>
            </a:pPr>
            <a:endParaRPr lang="EN-US" dirty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lvl="1"/>
            <a:r>
              <a:rPr lang="EN-US" b="1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3G Communication</a:t>
            </a:r>
            <a:r>
              <a:rPr lang="EN-US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 </a:t>
            </a:r>
          </a:p>
          <a:p>
            <a:endParaRPr lang="EN-US" b="1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lvl="1"/>
            <a:r>
              <a:rPr lang="EN-US" b="1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Sensor I2C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Microsoft Sans Serif" panose="020B0604020202020204" pitchFamily="34" charset="0"/>
              <a:ea typeface="12롯데마트드림Medium" panose="02020603020101020101" pitchFamily="18" charset="-127"/>
              <a:cs typeface="Microsoft Sans Serif" panose="020B0604020202020204" pitchFamily="34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31501" y="225136"/>
            <a:ext cx="323824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ECCCP Project</a:t>
            </a:r>
            <a:endParaRPr lang="ko-KR" altLang="en-US" sz="2200" b="1" dirty="0">
              <a:ln>
                <a:solidFill>
                  <a:schemeClr val="tx1">
                    <a:lumMod val="85000"/>
                    <a:lumOff val="15000"/>
                    <a:alpha val="1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Microsoft Sans Serif" panose="020B0604020202020204" pitchFamily="34" charset="0"/>
              <a:ea typeface="12롯데마트드림Medium" panose="02020603020101020101" pitchFamily="18" charset="-127"/>
              <a:cs typeface="Microsoft Sans Serif" panose="020B0604020202020204" pitchFamily="34" charset="0"/>
            </a:endParaRPr>
          </a:p>
        </p:txBody>
      </p:sp>
      <p:sp>
        <p:nvSpPr>
          <p:cNvPr id="7" name="직각 삼각형 6"/>
          <p:cNvSpPr/>
          <p:nvPr/>
        </p:nvSpPr>
        <p:spPr>
          <a:xfrm>
            <a:off x="3369747" y="225126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Microsoft Sans Serif" panose="020B0604020202020204" pitchFamily="34" charset="0"/>
              <a:ea typeface="12롯데마트드림Medium" panose="02020603020101020101" pitchFamily="18" charset="-127"/>
              <a:cs typeface="Microsoft Sans Serif" panose="020B0604020202020204" pitchFamily="34" charset="0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3503712" y="219140"/>
            <a:ext cx="8533112" cy="437386"/>
            <a:chOff x="2016206" y="168846"/>
            <a:chExt cx="7011412" cy="323548"/>
          </a:xfrm>
        </p:grpSpPr>
        <p:sp>
          <p:nvSpPr>
            <p:cNvPr id="9" name="직사각형 8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latin typeface="Microsoft Sans Serif" panose="020B0604020202020204" pitchFamily="34" charset="0"/>
                <a:ea typeface="12롯데마트드림Medium" panose="02020603020101020101" pitchFamily="18" charset="-127"/>
                <a:cs typeface="Microsoft Sans Serif" panose="020B0604020202020204" pitchFamily="34" charset="0"/>
              </a:endParaRPr>
            </a:p>
          </p:txBody>
        </p:sp>
        <p:sp>
          <p:nvSpPr>
            <p:cNvPr id="10" name="직각 삼각형 9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latin typeface="Microsoft Sans Serif" panose="020B0604020202020204" pitchFamily="34" charset="0"/>
                <a:ea typeface="12롯데마트드림Medium" panose="02020603020101020101" pitchFamily="18" charset="-127"/>
                <a:cs typeface="Microsoft Sans Serif" panose="020B0604020202020204" pitchFamily="34" charset="0"/>
              </a:endParaRPr>
            </a:p>
          </p:txBody>
        </p:sp>
      </p:grpSp>
      <p:sp>
        <p:nvSpPr>
          <p:cNvPr id="11" name="직사각형 10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Microsoft Sans Serif" panose="020B0604020202020204" pitchFamily="34" charset="0"/>
              <a:ea typeface="12롯데마트드림Medium" panose="02020603020101020101" pitchFamily="18" charset="-127"/>
              <a:cs typeface="Microsoft Sans Serif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535886" y="272486"/>
            <a:ext cx="24167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b="1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03. </a:t>
            </a:r>
            <a:endParaRPr lang="ko-KR" altLang="en-US" sz="1600" b="1" dirty="0">
              <a:ln>
                <a:solidFill>
                  <a:schemeClr val="tx1">
                    <a:lumMod val="85000"/>
                    <a:lumOff val="15000"/>
                    <a:alpha val="1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Microsoft Sans Serif" panose="020B0604020202020204" pitchFamily="34" charset="0"/>
              <a:ea typeface="12롯데마트드림Medium" panose="02020603020101020101" pitchFamily="18" charset="-127"/>
              <a:cs typeface="Microsoft Sans Serif" panose="020B0604020202020204" pitchFamily="34" charset="0"/>
            </a:endParaRPr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9088" y="2105025"/>
            <a:ext cx="7918450" cy="4219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492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5057775" y="2981325"/>
            <a:ext cx="2498207" cy="7080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40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06. Tests</a:t>
            </a:r>
            <a:endParaRPr lang="EN-US" altLang="KO-KR" sz="4000" dirty="0"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3987275" y="2395247"/>
            <a:ext cx="1034306" cy="423126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22" name="직각 삼각형 21"/>
          <p:cNvSpPr/>
          <p:nvPr/>
        </p:nvSpPr>
        <p:spPr>
          <a:xfrm>
            <a:off x="5021581" y="2395247"/>
            <a:ext cx="289383" cy="42312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23" name="직각 삼각형 22"/>
          <p:cNvSpPr/>
          <p:nvPr/>
        </p:nvSpPr>
        <p:spPr>
          <a:xfrm rot="16200000" flipH="1">
            <a:off x="5030196" y="2469436"/>
            <a:ext cx="431333" cy="282955"/>
          </a:xfrm>
          <a:prstGeom prst="rt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5387340" y="2401109"/>
            <a:ext cx="2916300" cy="41726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2400" b="1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accent6"/>
              </a:solidFill>
              <a:latin typeface="Microsoft Sans Serif" panose="020B0604020202020204" pitchFamily="34" charset="0"/>
              <a:ea typeface="12롯데마트드림Medium" panose="02020603020101020101" pitchFamily="18" charset="-127"/>
              <a:cs typeface="Microsoft Sans Serif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2577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60408" y="709867"/>
            <a:ext cx="10515600" cy="1325563"/>
          </a:xfrm>
        </p:spPr>
        <p:txBody>
          <a:bodyPr>
            <a:normAutofit/>
          </a:bodyPr>
          <a:lstStyle/>
          <a:p>
            <a:r>
              <a:rPr lang="FR-FR" sz="4800" b="1" dirty="0">
                <a:solidFill>
                  <a:srgbClr val="00B050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Unit test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60388" y="2035175"/>
            <a:ext cx="7745371" cy="455500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b="1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Sensor</a:t>
            </a:r>
            <a:endParaRPr lang="en-GB" dirty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Microsoft Sans Serif" panose="020B0604020202020204" pitchFamily="34" charset="0"/>
              <a:ea typeface="12롯데마트드림Medium" panose="02020603020101020101" pitchFamily="18" charset="-127"/>
              <a:cs typeface="Microsoft Sans Serif" panose="020B0604020202020204" pitchFamily="34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31501" y="225136"/>
            <a:ext cx="323824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ECCCP Project</a:t>
            </a:r>
            <a:endParaRPr lang="ko-KR" altLang="en-US" sz="2200" b="1" dirty="0">
              <a:ln>
                <a:solidFill>
                  <a:schemeClr val="tx1">
                    <a:lumMod val="85000"/>
                    <a:lumOff val="15000"/>
                    <a:alpha val="1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Microsoft Sans Serif" panose="020B0604020202020204" pitchFamily="34" charset="0"/>
              <a:ea typeface="12롯데마트드림Medium" panose="02020603020101020101" pitchFamily="18" charset="-127"/>
              <a:cs typeface="Microsoft Sans Serif" panose="020B0604020202020204" pitchFamily="34" charset="0"/>
            </a:endParaRPr>
          </a:p>
        </p:txBody>
      </p:sp>
      <p:sp>
        <p:nvSpPr>
          <p:cNvPr id="7" name="직각 삼각형 6"/>
          <p:cNvSpPr/>
          <p:nvPr/>
        </p:nvSpPr>
        <p:spPr>
          <a:xfrm>
            <a:off x="3369747" y="225126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Microsoft Sans Serif" panose="020B0604020202020204" pitchFamily="34" charset="0"/>
              <a:ea typeface="12롯데마트드림Medium" panose="02020603020101020101" pitchFamily="18" charset="-127"/>
              <a:cs typeface="Microsoft Sans Serif" panose="020B0604020202020204" pitchFamily="34" charset="0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3503712" y="219140"/>
            <a:ext cx="8533112" cy="437386"/>
            <a:chOff x="2016206" y="168846"/>
            <a:chExt cx="7011412" cy="323548"/>
          </a:xfrm>
        </p:grpSpPr>
        <p:sp>
          <p:nvSpPr>
            <p:cNvPr id="9" name="직사각형 8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latin typeface="Microsoft Sans Serif" panose="020B0604020202020204" pitchFamily="34" charset="0"/>
                <a:ea typeface="12롯데마트드림Medium" panose="02020603020101020101" pitchFamily="18" charset="-127"/>
                <a:cs typeface="Microsoft Sans Serif" panose="020B0604020202020204" pitchFamily="34" charset="0"/>
              </a:endParaRPr>
            </a:p>
          </p:txBody>
        </p:sp>
        <p:sp>
          <p:nvSpPr>
            <p:cNvPr id="10" name="직각 삼각형 9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latin typeface="Microsoft Sans Serif" panose="020B0604020202020204" pitchFamily="34" charset="0"/>
                <a:ea typeface="12롯데마트드림Medium" panose="02020603020101020101" pitchFamily="18" charset="-127"/>
                <a:cs typeface="Microsoft Sans Serif" panose="020B0604020202020204" pitchFamily="34" charset="0"/>
              </a:endParaRPr>
            </a:p>
          </p:txBody>
        </p:sp>
      </p:grpSp>
      <p:sp>
        <p:nvSpPr>
          <p:cNvPr id="11" name="직사각형 10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Microsoft Sans Serif" panose="020B0604020202020204" pitchFamily="34" charset="0"/>
              <a:ea typeface="12롯데마트드림Medium" panose="02020603020101020101" pitchFamily="18" charset="-127"/>
              <a:cs typeface="Microsoft Sans Serif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535886" y="272486"/>
            <a:ext cx="24167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b="1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02. </a:t>
            </a:r>
            <a:endParaRPr lang="ko-KR" altLang="en-US" sz="1600" b="1" dirty="0">
              <a:ln>
                <a:solidFill>
                  <a:schemeClr val="tx1">
                    <a:lumMod val="85000"/>
                    <a:lumOff val="15000"/>
                    <a:alpha val="1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Microsoft Sans Serif" panose="020B0604020202020204" pitchFamily="34" charset="0"/>
              <a:ea typeface="12롯데마트드림Medium" panose="02020603020101020101" pitchFamily="18" charset="-127"/>
              <a:cs typeface="Microsoft Sans Serif" panose="020B0604020202020204" pitchFamily="34" charset="0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0706" y="2619375"/>
            <a:ext cx="2990728" cy="4009366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3199" y="2845626"/>
            <a:ext cx="5798529" cy="2929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6536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60408" y="709867"/>
            <a:ext cx="10515600" cy="1325563"/>
          </a:xfrm>
        </p:spPr>
        <p:txBody>
          <a:bodyPr>
            <a:normAutofit/>
          </a:bodyPr>
          <a:lstStyle/>
          <a:p>
            <a:r>
              <a:rPr lang="FR-FR" sz="4800" b="1" dirty="0">
                <a:solidFill>
                  <a:srgbClr val="00B050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Unit test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60388" y="2035175"/>
            <a:ext cx="7745371" cy="455500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b="1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Sensor</a:t>
            </a:r>
            <a:endParaRPr lang="en-GB" dirty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Microsoft Sans Serif" panose="020B0604020202020204" pitchFamily="34" charset="0"/>
              <a:ea typeface="12롯데마트드림Medium" panose="02020603020101020101" pitchFamily="18" charset="-127"/>
              <a:cs typeface="Microsoft Sans Serif" panose="020B0604020202020204" pitchFamily="34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31501" y="225136"/>
            <a:ext cx="323824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ECCCP Project</a:t>
            </a:r>
            <a:endParaRPr lang="ko-KR" altLang="en-US" sz="2200" b="1" dirty="0">
              <a:ln>
                <a:solidFill>
                  <a:schemeClr val="tx1">
                    <a:lumMod val="85000"/>
                    <a:lumOff val="15000"/>
                    <a:alpha val="1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Microsoft Sans Serif" panose="020B0604020202020204" pitchFamily="34" charset="0"/>
              <a:ea typeface="12롯데마트드림Medium" panose="02020603020101020101" pitchFamily="18" charset="-127"/>
              <a:cs typeface="Microsoft Sans Serif" panose="020B0604020202020204" pitchFamily="34" charset="0"/>
            </a:endParaRPr>
          </a:p>
        </p:txBody>
      </p:sp>
      <p:sp>
        <p:nvSpPr>
          <p:cNvPr id="7" name="직각 삼각형 6"/>
          <p:cNvSpPr/>
          <p:nvPr/>
        </p:nvSpPr>
        <p:spPr>
          <a:xfrm>
            <a:off x="3369747" y="225126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Microsoft Sans Serif" panose="020B0604020202020204" pitchFamily="34" charset="0"/>
              <a:ea typeface="12롯데마트드림Medium" panose="02020603020101020101" pitchFamily="18" charset="-127"/>
              <a:cs typeface="Microsoft Sans Serif" panose="020B0604020202020204" pitchFamily="34" charset="0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3503712" y="219140"/>
            <a:ext cx="8533112" cy="437386"/>
            <a:chOff x="2016206" y="168846"/>
            <a:chExt cx="7011412" cy="323548"/>
          </a:xfrm>
        </p:grpSpPr>
        <p:sp>
          <p:nvSpPr>
            <p:cNvPr id="9" name="직사각형 8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latin typeface="Microsoft Sans Serif" panose="020B0604020202020204" pitchFamily="34" charset="0"/>
                <a:ea typeface="12롯데마트드림Medium" panose="02020603020101020101" pitchFamily="18" charset="-127"/>
                <a:cs typeface="Microsoft Sans Serif" panose="020B0604020202020204" pitchFamily="34" charset="0"/>
              </a:endParaRPr>
            </a:p>
          </p:txBody>
        </p:sp>
        <p:sp>
          <p:nvSpPr>
            <p:cNvPr id="10" name="직각 삼각형 9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latin typeface="Microsoft Sans Serif" panose="020B0604020202020204" pitchFamily="34" charset="0"/>
                <a:ea typeface="12롯데마트드림Medium" panose="02020603020101020101" pitchFamily="18" charset="-127"/>
                <a:cs typeface="Microsoft Sans Serif" panose="020B0604020202020204" pitchFamily="34" charset="0"/>
              </a:endParaRPr>
            </a:p>
          </p:txBody>
        </p:sp>
      </p:grpSp>
      <p:sp>
        <p:nvSpPr>
          <p:cNvPr id="11" name="직사각형 10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Microsoft Sans Serif" panose="020B0604020202020204" pitchFamily="34" charset="0"/>
              <a:ea typeface="12롯데마트드림Medium" panose="02020603020101020101" pitchFamily="18" charset="-127"/>
              <a:cs typeface="Microsoft Sans Serif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535886" y="272486"/>
            <a:ext cx="24167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b="1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02. </a:t>
            </a:r>
            <a:endParaRPr lang="ko-KR" altLang="en-US" sz="1600" b="1" dirty="0">
              <a:ln>
                <a:solidFill>
                  <a:schemeClr val="tx1">
                    <a:lumMod val="85000"/>
                    <a:lumOff val="15000"/>
                    <a:alpha val="1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Microsoft Sans Serif" panose="020B0604020202020204" pitchFamily="34" charset="0"/>
              <a:ea typeface="12롯데마트드림Medium" panose="02020603020101020101" pitchFamily="18" charset="-127"/>
              <a:cs typeface="Microsoft Sans Serif" panose="020B0604020202020204" pitchFamily="34" charset="0"/>
            </a:endParaRPr>
          </a:p>
        </p:txBody>
      </p:sp>
      <p:pic>
        <p:nvPicPr>
          <p:cNvPr id="14" name="Imagen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6656" y="1752600"/>
            <a:ext cx="3704193" cy="4966784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7750" y="2695575"/>
            <a:ext cx="5567938" cy="278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21359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60408" y="709867"/>
            <a:ext cx="10515600" cy="1325563"/>
          </a:xfrm>
        </p:spPr>
        <p:txBody>
          <a:bodyPr>
            <a:normAutofit/>
          </a:bodyPr>
          <a:lstStyle/>
          <a:p>
            <a:r>
              <a:rPr lang="FR-FR" sz="4800" b="1" dirty="0">
                <a:solidFill>
                  <a:srgbClr val="00B050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Unit test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60408" y="2035430"/>
            <a:ext cx="690107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rgbClr val="000000"/>
                </a:solidFill>
                <a:latin typeface="Microsoft Sans Serif"/>
                <a:ea typeface="Microsoft Sans Serif" panose="020B0604020202020204" pitchFamily="34" charset="0"/>
                <a:cs typeface="Microsoft Sans Serif" panose="020B0604020202020204" pitchFamily="34" charset="0"/>
              </a:rPr>
              <a:t>3G Shield (get location)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Microsoft Sans Serif" panose="020B0604020202020204" pitchFamily="34" charset="0"/>
              <a:ea typeface="12롯데마트드림Medium" panose="02020603020101020101" pitchFamily="18" charset="-127"/>
              <a:cs typeface="Microsoft Sans Serif" panose="020B0604020202020204" pitchFamily="34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31501" y="225136"/>
            <a:ext cx="323824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ECCCP Project</a:t>
            </a:r>
            <a:endParaRPr lang="ko-KR" altLang="en-US" sz="2200" b="1" dirty="0">
              <a:ln>
                <a:solidFill>
                  <a:schemeClr val="tx1">
                    <a:lumMod val="85000"/>
                    <a:lumOff val="15000"/>
                    <a:alpha val="1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Microsoft Sans Serif" panose="020B0604020202020204" pitchFamily="34" charset="0"/>
              <a:ea typeface="12롯데마트드림Medium" panose="02020603020101020101" pitchFamily="18" charset="-127"/>
              <a:cs typeface="Microsoft Sans Serif" panose="020B0604020202020204" pitchFamily="34" charset="0"/>
            </a:endParaRPr>
          </a:p>
        </p:txBody>
      </p:sp>
      <p:sp>
        <p:nvSpPr>
          <p:cNvPr id="7" name="직각 삼각형 6"/>
          <p:cNvSpPr/>
          <p:nvPr/>
        </p:nvSpPr>
        <p:spPr>
          <a:xfrm>
            <a:off x="3369747" y="225126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Microsoft Sans Serif" panose="020B0604020202020204" pitchFamily="34" charset="0"/>
              <a:ea typeface="12롯데마트드림Medium" panose="02020603020101020101" pitchFamily="18" charset="-127"/>
              <a:cs typeface="Microsoft Sans Serif" panose="020B0604020202020204" pitchFamily="34" charset="0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3503712" y="219140"/>
            <a:ext cx="8533112" cy="437386"/>
            <a:chOff x="2016206" y="168846"/>
            <a:chExt cx="7011412" cy="323548"/>
          </a:xfrm>
        </p:grpSpPr>
        <p:sp>
          <p:nvSpPr>
            <p:cNvPr id="9" name="직사각형 8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latin typeface="Microsoft Sans Serif" panose="020B0604020202020204" pitchFamily="34" charset="0"/>
                <a:ea typeface="12롯데마트드림Medium" panose="02020603020101020101" pitchFamily="18" charset="-127"/>
                <a:cs typeface="Microsoft Sans Serif" panose="020B0604020202020204" pitchFamily="34" charset="0"/>
              </a:endParaRPr>
            </a:p>
          </p:txBody>
        </p:sp>
        <p:sp>
          <p:nvSpPr>
            <p:cNvPr id="10" name="직각 삼각형 9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latin typeface="Microsoft Sans Serif" panose="020B0604020202020204" pitchFamily="34" charset="0"/>
                <a:ea typeface="12롯데마트드림Medium" panose="02020603020101020101" pitchFamily="18" charset="-127"/>
                <a:cs typeface="Microsoft Sans Serif" panose="020B0604020202020204" pitchFamily="34" charset="0"/>
              </a:endParaRPr>
            </a:p>
          </p:txBody>
        </p:sp>
      </p:grpSp>
      <p:sp>
        <p:nvSpPr>
          <p:cNvPr id="11" name="직사각형 10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Microsoft Sans Serif" panose="020B0604020202020204" pitchFamily="34" charset="0"/>
              <a:ea typeface="12롯데마트드림Medium" panose="02020603020101020101" pitchFamily="18" charset="-127"/>
              <a:cs typeface="Microsoft Sans Serif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535886" y="272486"/>
            <a:ext cx="24167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b="1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02. </a:t>
            </a:r>
            <a:endParaRPr lang="ko-KR" altLang="en-US" sz="1600" b="1" dirty="0">
              <a:ln>
                <a:solidFill>
                  <a:schemeClr val="tx1">
                    <a:lumMod val="85000"/>
                    <a:lumOff val="15000"/>
                    <a:alpha val="1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Microsoft Sans Serif" panose="020B0604020202020204" pitchFamily="34" charset="0"/>
              <a:ea typeface="12롯데마트드림Medium" panose="02020603020101020101" pitchFamily="18" charset="-127"/>
              <a:cs typeface="Microsoft Sans Serif" panose="020B0604020202020204" pitchFamily="34" charset="0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8796" y="662075"/>
            <a:ext cx="4592384" cy="6100378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869" y="4019550"/>
            <a:ext cx="5164404" cy="928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4859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123129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Microsoft Sans Serif" panose="020B0604020202020204" pitchFamily="34" charset="0"/>
              <a:ea typeface="12롯데마트드림Medium" panose="02020603020101020101" pitchFamily="18" charset="-127"/>
              <a:cs typeface="Microsoft Sans Serif" panose="020B0604020202020204" pitchFamily="34" charset="0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323824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ECCCP Project</a:t>
            </a:r>
            <a:endParaRPr lang="ko-KR" altLang="en-US" sz="2200" b="1" dirty="0">
              <a:ln>
                <a:solidFill>
                  <a:schemeClr val="tx1">
                    <a:lumMod val="85000"/>
                    <a:lumOff val="15000"/>
                    <a:alpha val="1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Microsoft Sans Serif" panose="020B0604020202020204" pitchFamily="34" charset="0"/>
              <a:ea typeface="12롯데마트드림Medium" panose="02020603020101020101" pitchFamily="18" charset="-127"/>
              <a:cs typeface="Microsoft Sans Serif" panose="020B0604020202020204" pitchFamily="34" charset="0"/>
            </a:endParaRPr>
          </a:p>
        </p:txBody>
      </p:sp>
      <p:sp>
        <p:nvSpPr>
          <p:cNvPr id="4" name="직각 삼각형 3"/>
          <p:cNvSpPr/>
          <p:nvPr/>
        </p:nvSpPr>
        <p:spPr>
          <a:xfrm>
            <a:off x="3369747" y="225126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Microsoft Sans Serif" panose="020B0604020202020204" pitchFamily="34" charset="0"/>
              <a:ea typeface="12롯데마트드림Medium" panose="02020603020101020101" pitchFamily="18" charset="-127"/>
              <a:cs typeface="Microsoft Sans Serif" panose="020B0604020202020204" pitchFamily="34" charset="0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3503712" y="219140"/>
            <a:ext cx="8533112" cy="437386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latin typeface="Microsoft Sans Serif" panose="020B0604020202020204" pitchFamily="34" charset="0"/>
                <a:ea typeface="12롯데마트드림Medium" panose="02020603020101020101" pitchFamily="18" charset="-127"/>
                <a:cs typeface="Microsoft Sans Serif" panose="020B0604020202020204" pitchFamily="34" charset="0"/>
              </a:endParaRPr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latin typeface="Microsoft Sans Serif" panose="020B0604020202020204" pitchFamily="34" charset="0"/>
                <a:ea typeface="12롯데마트드림Medium" panose="02020603020101020101" pitchFamily="18" charset="-127"/>
                <a:cs typeface="Microsoft Sans Serif" panose="020B0604020202020204" pitchFamily="34" charset="0"/>
              </a:endParaRPr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Microsoft Sans Serif" panose="020B0604020202020204" pitchFamily="34" charset="0"/>
              <a:ea typeface="12롯데마트드림Medium" panose="02020603020101020101" pitchFamily="18" charset="-127"/>
              <a:cs typeface="Microsoft Sans Serif" panose="020B0604020202020204" pitchFamily="34" charset="0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63099" y="2193990"/>
            <a:ext cx="2393685" cy="2436349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Microsoft Sans Serif" panose="020B0604020202020204" pitchFamily="34" charset="0"/>
              <a:ea typeface="12롯데마트드림Medium" panose="02020603020101020101" pitchFamily="18" charset="-127"/>
              <a:cs typeface="Microsoft Sans Serif" panose="020B0604020202020204" pitchFamily="34" charset="0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99" y="2236654"/>
            <a:ext cx="2393685" cy="2393685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2433400" y="2204827"/>
            <a:ext cx="2393685" cy="2436349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Microsoft Sans Serif" panose="020B0604020202020204" pitchFamily="34" charset="0"/>
              <a:ea typeface="12롯데마트드림Medium" panose="02020603020101020101" pitchFamily="18" charset="-127"/>
              <a:cs typeface="Microsoft Sans Serif" panose="020B0604020202020204" pitchFamily="34" charset="0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3400" y="2247491"/>
            <a:ext cx="2393685" cy="2393685"/>
          </a:xfrm>
          <a:prstGeom prst="rect">
            <a:avLst/>
          </a:prstGeom>
        </p:spPr>
      </p:pic>
      <p:sp>
        <p:nvSpPr>
          <p:cNvPr id="24" name="직사각형 23"/>
          <p:cNvSpPr/>
          <p:nvPr/>
        </p:nvSpPr>
        <p:spPr>
          <a:xfrm>
            <a:off x="7245418" y="2222516"/>
            <a:ext cx="2393685" cy="2436349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Microsoft Sans Serif" panose="020B0604020202020204" pitchFamily="34" charset="0"/>
              <a:ea typeface="12롯데마트드림Medium" panose="02020603020101020101" pitchFamily="18" charset="-127"/>
              <a:cs typeface="Microsoft Sans Serif" panose="020B0604020202020204" pitchFamily="34" charset="0"/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5418" y="2265180"/>
            <a:ext cx="2393685" cy="2393685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4805703" y="2201185"/>
            <a:ext cx="2393685" cy="2436349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Microsoft Sans Serif" panose="020B0604020202020204" pitchFamily="34" charset="0"/>
              <a:ea typeface="12롯데마트드림Medium" panose="02020603020101020101" pitchFamily="18" charset="-127"/>
              <a:cs typeface="Microsoft Sans Serif" panose="020B0604020202020204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3099" y="4933554"/>
            <a:ext cx="23936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00" dirty="0" err="1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Joonas</a:t>
            </a:r>
            <a:r>
              <a:rPr lang="en-US" altLang="ko-KR" sz="22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US" altLang="ko-KR" sz="2200" dirty="0" err="1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Luukanen</a:t>
            </a:r>
            <a:endParaRPr lang="en-US" altLang="ko-KR" sz="2200" dirty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algn="ctr"/>
            <a:r>
              <a:rPr lang="en-US" altLang="ko-KR" sz="22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201601318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2433400" y="4944391"/>
            <a:ext cx="2393685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20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Pierre </a:t>
            </a:r>
            <a:r>
              <a:rPr lang="EN-US" altLang="KO-KR" sz="2000" dirty="0" err="1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Biojoux</a:t>
            </a:r>
            <a:endParaRPr lang="en-US" altLang="ko-KR" sz="2000" dirty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algn="ctr"/>
            <a:r>
              <a:rPr lang="EN-US" altLang="ko-KR" sz="20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201601360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771765" y="4940749"/>
            <a:ext cx="23936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err="1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Junyoung</a:t>
            </a:r>
            <a:r>
              <a:rPr lang="en-US" altLang="ko-KR" sz="20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Bang</a:t>
            </a:r>
          </a:p>
          <a:p>
            <a:pPr algn="ctr"/>
            <a:r>
              <a:rPr lang="en-US" altLang="ko-KR" sz="20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201600883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7190568" y="4992547"/>
            <a:ext cx="2684646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20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Xavi </a:t>
            </a:r>
            <a:r>
              <a:rPr lang="EN-US" altLang="KO-KR" sz="2000" dirty="0" err="1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Cerqueda</a:t>
            </a:r>
            <a:r>
              <a:rPr lang="EN-US" altLang="KO-KR" sz="20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Puig</a:t>
            </a:r>
          </a:p>
          <a:p>
            <a:pPr algn="ctr"/>
            <a:r>
              <a:rPr lang="EN-US" altLang="ko-KR" sz="20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201601224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9291586" y="272486"/>
            <a:ext cx="26610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b="1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01. Intro &amp; Overview</a:t>
            </a:r>
            <a:endParaRPr lang="ko-KR" altLang="en-US" sz="1600" b="1" dirty="0">
              <a:ln>
                <a:solidFill>
                  <a:schemeClr val="tx1">
                    <a:lumMod val="85000"/>
                    <a:lumOff val="15000"/>
                    <a:alpha val="1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Microsoft Sans Serif" panose="020B0604020202020204" pitchFamily="34" charset="0"/>
              <a:ea typeface="12롯데마트드림Medium" panose="02020603020101020101" pitchFamily="18" charset="-127"/>
              <a:cs typeface="Microsoft Sans Serif" panose="020B0604020202020204" pitchFamily="34" charset="0"/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4530" y="2201185"/>
            <a:ext cx="2393685" cy="239368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92" y="2236654"/>
            <a:ext cx="2393897" cy="2393685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38973" y="2222516"/>
            <a:ext cx="2350920" cy="2425513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56784" y="2218874"/>
            <a:ext cx="2376103" cy="2411465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3478196" y="974244"/>
            <a:ext cx="52991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>
                <a:solidFill>
                  <a:srgbClr val="00B050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TEAM MEMBERS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05190" y="2222516"/>
            <a:ext cx="2393685" cy="241978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06390" y="2218874"/>
            <a:ext cx="2365358" cy="2474541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9643139" y="4926001"/>
            <a:ext cx="239368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err="1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Bernat</a:t>
            </a:r>
            <a:r>
              <a:rPr lang="en-US" altLang="ko-KR" sz="20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Garcia </a:t>
            </a:r>
            <a:r>
              <a:rPr lang="en-US" altLang="ko-KR" sz="2000" dirty="0" err="1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Torrentsgeneros</a:t>
            </a:r>
            <a:endParaRPr lang="en-US" altLang="ko-KR" sz="2000" dirty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algn="ctr"/>
            <a:r>
              <a:rPr lang="en-US" altLang="ko-KR" sz="20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201600814</a:t>
            </a:r>
          </a:p>
        </p:txBody>
      </p:sp>
    </p:spTree>
    <p:extLst>
      <p:ext uri="{BB962C8B-B14F-4D97-AF65-F5344CB8AC3E}">
        <p14:creationId xmlns:p14="http://schemas.microsoft.com/office/powerpoint/2010/main" val="3872164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60408" y="709867"/>
            <a:ext cx="10515600" cy="1325563"/>
          </a:xfrm>
        </p:spPr>
        <p:txBody>
          <a:bodyPr>
            <a:normAutofit/>
          </a:bodyPr>
          <a:lstStyle/>
          <a:p>
            <a:r>
              <a:rPr lang="FR-FR" sz="4800" b="1" dirty="0">
                <a:solidFill>
                  <a:srgbClr val="00B050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 Unit test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60408" y="2035430"/>
            <a:ext cx="690107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rgbClr val="000000"/>
                </a:solidFill>
                <a:latin typeface="Microsoft Sans Serif"/>
                <a:ea typeface="Microsoft Sans Serif" panose="020B0604020202020204" pitchFamily="34" charset="0"/>
                <a:cs typeface="Microsoft Sans Serif" panose="020B0604020202020204" pitchFamily="34" charset="0"/>
              </a:rPr>
              <a:t>3G Shield with Server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Microsoft Sans Serif" panose="020B0604020202020204" pitchFamily="34" charset="0"/>
              <a:ea typeface="12롯데마트드림Medium" panose="02020603020101020101" pitchFamily="18" charset="-127"/>
              <a:cs typeface="Microsoft Sans Serif" panose="020B0604020202020204" pitchFamily="34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31501" y="225136"/>
            <a:ext cx="323824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ECCCP Project</a:t>
            </a:r>
            <a:endParaRPr lang="ko-KR" altLang="en-US" sz="2200" b="1" dirty="0">
              <a:ln>
                <a:solidFill>
                  <a:schemeClr val="tx1">
                    <a:lumMod val="85000"/>
                    <a:lumOff val="15000"/>
                    <a:alpha val="1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Microsoft Sans Serif" panose="020B0604020202020204" pitchFamily="34" charset="0"/>
              <a:ea typeface="12롯데마트드림Medium" panose="02020603020101020101" pitchFamily="18" charset="-127"/>
              <a:cs typeface="Microsoft Sans Serif" panose="020B0604020202020204" pitchFamily="34" charset="0"/>
            </a:endParaRPr>
          </a:p>
        </p:txBody>
      </p:sp>
      <p:sp>
        <p:nvSpPr>
          <p:cNvPr id="7" name="직각 삼각형 6"/>
          <p:cNvSpPr/>
          <p:nvPr/>
        </p:nvSpPr>
        <p:spPr>
          <a:xfrm>
            <a:off x="3369747" y="225126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Microsoft Sans Serif" panose="020B0604020202020204" pitchFamily="34" charset="0"/>
              <a:ea typeface="12롯데마트드림Medium" panose="02020603020101020101" pitchFamily="18" charset="-127"/>
              <a:cs typeface="Microsoft Sans Serif" panose="020B0604020202020204" pitchFamily="34" charset="0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3503712" y="219140"/>
            <a:ext cx="8533112" cy="437386"/>
            <a:chOff x="2016206" y="168846"/>
            <a:chExt cx="7011412" cy="323548"/>
          </a:xfrm>
        </p:grpSpPr>
        <p:sp>
          <p:nvSpPr>
            <p:cNvPr id="9" name="직사각형 8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latin typeface="Microsoft Sans Serif" panose="020B0604020202020204" pitchFamily="34" charset="0"/>
                <a:ea typeface="12롯데마트드림Medium" panose="02020603020101020101" pitchFamily="18" charset="-127"/>
                <a:cs typeface="Microsoft Sans Serif" panose="020B0604020202020204" pitchFamily="34" charset="0"/>
              </a:endParaRPr>
            </a:p>
          </p:txBody>
        </p:sp>
        <p:sp>
          <p:nvSpPr>
            <p:cNvPr id="10" name="직각 삼각형 9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latin typeface="Microsoft Sans Serif" panose="020B0604020202020204" pitchFamily="34" charset="0"/>
                <a:ea typeface="12롯데마트드림Medium" panose="02020603020101020101" pitchFamily="18" charset="-127"/>
                <a:cs typeface="Microsoft Sans Serif" panose="020B0604020202020204" pitchFamily="34" charset="0"/>
              </a:endParaRPr>
            </a:p>
          </p:txBody>
        </p:sp>
      </p:grpSp>
      <p:sp>
        <p:nvSpPr>
          <p:cNvPr id="11" name="직사각형 10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Microsoft Sans Serif" panose="020B0604020202020204" pitchFamily="34" charset="0"/>
              <a:ea typeface="12롯데마트드림Medium" panose="02020603020101020101" pitchFamily="18" charset="-127"/>
              <a:cs typeface="Microsoft Sans Serif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535886" y="272486"/>
            <a:ext cx="24167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b="1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02. </a:t>
            </a:r>
            <a:endParaRPr lang="ko-KR" altLang="en-US" sz="1600" b="1" dirty="0">
              <a:ln>
                <a:solidFill>
                  <a:schemeClr val="tx1">
                    <a:lumMod val="85000"/>
                    <a:lumOff val="15000"/>
                    <a:alpha val="1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Microsoft Sans Serif" panose="020B0604020202020204" pitchFamily="34" charset="0"/>
              <a:ea typeface="12롯데마트드림Medium" panose="02020603020101020101" pitchFamily="18" charset="-127"/>
              <a:cs typeface="Microsoft Sans Serif" panose="020B0604020202020204" pitchFamily="34" charset="0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19" y="3076575"/>
            <a:ext cx="5857655" cy="2349628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0025" y="950131"/>
            <a:ext cx="4883594" cy="5440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43175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60408" y="709867"/>
            <a:ext cx="10515600" cy="1325563"/>
          </a:xfrm>
        </p:spPr>
        <p:txBody>
          <a:bodyPr>
            <a:normAutofit/>
          </a:bodyPr>
          <a:lstStyle/>
          <a:p>
            <a:r>
              <a:rPr lang="FR-FR" sz="4800" b="1" dirty="0" err="1">
                <a:solidFill>
                  <a:srgbClr val="00B050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Integration</a:t>
            </a:r>
            <a:r>
              <a:rPr lang="FR-FR" sz="4800" b="1" dirty="0">
                <a:solidFill>
                  <a:srgbClr val="00B050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test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60408" y="2035430"/>
            <a:ext cx="690107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rgbClr val="000000"/>
                </a:solidFill>
                <a:latin typeface="Microsoft Sans Serif"/>
                <a:ea typeface="Microsoft Sans Serif" panose="020B0604020202020204" pitchFamily="34" charset="0"/>
                <a:cs typeface="Microsoft Sans Serif" panose="020B0604020202020204" pitchFamily="34" charset="0"/>
              </a:rPr>
              <a:t>Sensor,3G Shield with Server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Microsoft Sans Serif" panose="020B0604020202020204" pitchFamily="34" charset="0"/>
              <a:ea typeface="12롯데마트드림Medium" panose="02020603020101020101" pitchFamily="18" charset="-127"/>
              <a:cs typeface="Microsoft Sans Serif" panose="020B0604020202020204" pitchFamily="34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31501" y="225136"/>
            <a:ext cx="323824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ECCCP Project</a:t>
            </a:r>
            <a:endParaRPr lang="ko-KR" altLang="en-US" sz="2200" b="1" dirty="0">
              <a:ln>
                <a:solidFill>
                  <a:schemeClr val="tx1">
                    <a:lumMod val="85000"/>
                    <a:lumOff val="15000"/>
                    <a:alpha val="1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Microsoft Sans Serif" panose="020B0604020202020204" pitchFamily="34" charset="0"/>
              <a:ea typeface="12롯데마트드림Medium" panose="02020603020101020101" pitchFamily="18" charset="-127"/>
              <a:cs typeface="Microsoft Sans Serif" panose="020B0604020202020204" pitchFamily="34" charset="0"/>
            </a:endParaRPr>
          </a:p>
        </p:txBody>
      </p:sp>
      <p:sp>
        <p:nvSpPr>
          <p:cNvPr id="7" name="직각 삼각형 6"/>
          <p:cNvSpPr/>
          <p:nvPr/>
        </p:nvSpPr>
        <p:spPr>
          <a:xfrm>
            <a:off x="3369747" y="225126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Microsoft Sans Serif" panose="020B0604020202020204" pitchFamily="34" charset="0"/>
              <a:ea typeface="12롯데마트드림Medium" panose="02020603020101020101" pitchFamily="18" charset="-127"/>
              <a:cs typeface="Microsoft Sans Serif" panose="020B0604020202020204" pitchFamily="34" charset="0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3503712" y="219140"/>
            <a:ext cx="8533112" cy="437386"/>
            <a:chOff x="2016206" y="168846"/>
            <a:chExt cx="7011412" cy="323548"/>
          </a:xfrm>
        </p:grpSpPr>
        <p:sp>
          <p:nvSpPr>
            <p:cNvPr id="9" name="직사각형 8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latin typeface="Microsoft Sans Serif" panose="020B0604020202020204" pitchFamily="34" charset="0"/>
                <a:ea typeface="12롯데마트드림Medium" panose="02020603020101020101" pitchFamily="18" charset="-127"/>
                <a:cs typeface="Microsoft Sans Serif" panose="020B0604020202020204" pitchFamily="34" charset="0"/>
              </a:endParaRPr>
            </a:p>
          </p:txBody>
        </p:sp>
        <p:sp>
          <p:nvSpPr>
            <p:cNvPr id="10" name="직각 삼각형 9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latin typeface="Microsoft Sans Serif" panose="020B0604020202020204" pitchFamily="34" charset="0"/>
                <a:ea typeface="12롯데마트드림Medium" panose="02020603020101020101" pitchFamily="18" charset="-127"/>
                <a:cs typeface="Microsoft Sans Serif" panose="020B0604020202020204" pitchFamily="34" charset="0"/>
              </a:endParaRPr>
            </a:p>
          </p:txBody>
        </p:sp>
      </p:grpSp>
      <p:sp>
        <p:nvSpPr>
          <p:cNvPr id="11" name="직사각형 10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Microsoft Sans Serif" panose="020B0604020202020204" pitchFamily="34" charset="0"/>
              <a:ea typeface="12롯데마트드림Medium" panose="02020603020101020101" pitchFamily="18" charset="-127"/>
              <a:cs typeface="Microsoft Sans Serif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535886" y="272486"/>
            <a:ext cx="24167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b="1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02. </a:t>
            </a:r>
            <a:endParaRPr lang="ko-KR" altLang="en-US" sz="1600" b="1" dirty="0">
              <a:ln>
                <a:solidFill>
                  <a:schemeClr val="tx1">
                    <a:lumMod val="85000"/>
                    <a:lumOff val="15000"/>
                    <a:alpha val="1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Microsoft Sans Serif" panose="020B0604020202020204" pitchFamily="34" charset="0"/>
              <a:ea typeface="12롯데마트드림Medium" panose="02020603020101020101" pitchFamily="18" charset="-127"/>
              <a:cs typeface="Microsoft Sans Serif" panose="020B0604020202020204" pitchFamily="34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550" y="2800350"/>
            <a:ext cx="4963831" cy="2365841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7875" y="709867"/>
            <a:ext cx="5384384" cy="4930706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8675" y="5210175"/>
            <a:ext cx="4537043" cy="1539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57282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4838700" y="2933700"/>
            <a:ext cx="2846550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40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07. Results</a:t>
            </a:r>
            <a:endParaRPr lang="EN-US" altLang="KO-KR" sz="4000" dirty="0"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3987275" y="2395247"/>
            <a:ext cx="1034306" cy="423126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22" name="직각 삼각형 21"/>
          <p:cNvSpPr/>
          <p:nvPr/>
        </p:nvSpPr>
        <p:spPr>
          <a:xfrm>
            <a:off x="5021581" y="2395247"/>
            <a:ext cx="289383" cy="42312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23" name="직각 삼각형 22"/>
          <p:cNvSpPr/>
          <p:nvPr/>
        </p:nvSpPr>
        <p:spPr>
          <a:xfrm rot="16200000" flipH="1">
            <a:off x="5030196" y="2469436"/>
            <a:ext cx="431333" cy="282955"/>
          </a:xfrm>
          <a:prstGeom prst="rt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5387340" y="2401109"/>
            <a:ext cx="2916300" cy="41726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2400" b="1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accent6"/>
              </a:solidFill>
              <a:latin typeface="Microsoft Sans Serif" panose="020B0604020202020204" pitchFamily="34" charset="0"/>
              <a:ea typeface="12롯데마트드림Medium" panose="02020603020101020101" pitchFamily="18" charset="-127"/>
              <a:cs typeface="Microsoft Sans Serif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6663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60408" y="709867"/>
            <a:ext cx="10515600" cy="1325563"/>
          </a:xfrm>
        </p:spPr>
        <p:txBody>
          <a:bodyPr>
            <a:normAutofit/>
          </a:bodyPr>
          <a:lstStyle/>
          <a:p>
            <a:r>
              <a:rPr lang="fr-FR" sz="4800" b="1" dirty="0">
                <a:solidFill>
                  <a:srgbClr val="00B050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Title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60408" y="2035430"/>
            <a:ext cx="690107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Description.</a:t>
            </a:r>
            <a:endParaRPr lang="en-GB" dirty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Microsoft Sans Serif" panose="020B0604020202020204" pitchFamily="34" charset="0"/>
              <a:ea typeface="12롯데마트드림Medium" panose="02020603020101020101" pitchFamily="18" charset="-127"/>
              <a:cs typeface="Microsoft Sans Serif" panose="020B0604020202020204" pitchFamily="34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31501" y="225136"/>
            <a:ext cx="323824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ECCCP Project</a:t>
            </a:r>
            <a:endParaRPr lang="ko-KR" altLang="en-US" sz="2200" b="1" dirty="0">
              <a:ln>
                <a:solidFill>
                  <a:schemeClr val="tx1">
                    <a:lumMod val="85000"/>
                    <a:lumOff val="15000"/>
                    <a:alpha val="1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Microsoft Sans Serif" panose="020B0604020202020204" pitchFamily="34" charset="0"/>
              <a:ea typeface="12롯데마트드림Medium" panose="02020603020101020101" pitchFamily="18" charset="-127"/>
              <a:cs typeface="Microsoft Sans Serif" panose="020B0604020202020204" pitchFamily="34" charset="0"/>
            </a:endParaRPr>
          </a:p>
        </p:txBody>
      </p:sp>
      <p:sp>
        <p:nvSpPr>
          <p:cNvPr id="7" name="직각 삼각형 6"/>
          <p:cNvSpPr/>
          <p:nvPr/>
        </p:nvSpPr>
        <p:spPr>
          <a:xfrm>
            <a:off x="3369747" y="225126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Microsoft Sans Serif" panose="020B0604020202020204" pitchFamily="34" charset="0"/>
              <a:ea typeface="12롯데마트드림Medium" panose="02020603020101020101" pitchFamily="18" charset="-127"/>
              <a:cs typeface="Microsoft Sans Serif" panose="020B0604020202020204" pitchFamily="34" charset="0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3503712" y="219140"/>
            <a:ext cx="8533112" cy="437386"/>
            <a:chOff x="2016206" y="168846"/>
            <a:chExt cx="7011412" cy="323548"/>
          </a:xfrm>
        </p:grpSpPr>
        <p:sp>
          <p:nvSpPr>
            <p:cNvPr id="9" name="직사각형 8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latin typeface="Microsoft Sans Serif" panose="020B0604020202020204" pitchFamily="34" charset="0"/>
                <a:ea typeface="12롯데마트드림Medium" panose="02020603020101020101" pitchFamily="18" charset="-127"/>
                <a:cs typeface="Microsoft Sans Serif" panose="020B0604020202020204" pitchFamily="34" charset="0"/>
              </a:endParaRPr>
            </a:p>
          </p:txBody>
        </p:sp>
        <p:sp>
          <p:nvSpPr>
            <p:cNvPr id="10" name="직각 삼각형 9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latin typeface="Microsoft Sans Serif" panose="020B0604020202020204" pitchFamily="34" charset="0"/>
                <a:ea typeface="12롯데마트드림Medium" panose="02020603020101020101" pitchFamily="18" charset="-127"/>
                <a:cs typeface="Microsoft Sans Serif" panose="020B0604020202020204" pitchFamily="34" charset="0"/>
              </a:endParaRPr>
            </a:p>
          </p:txBody>
        </p:sp>
      </p:grpSp>
      <p:sp>
        <p:nvSpPr>
          <p:cNvPr id="11" name="직사각형 10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Microsoft Sans Serif" panose="020B0604020202020204" pitchFamily="34" charset="0"/>
              <a:ea typeface="12롯데마트드림Medium" panose="02020603020101020101" pitchFamily="18" charset="-127"/>
              <a:cs typeface="Microsoft Sans Serif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535886" y="272486"/>
            <a:ext cx="24167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b="1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02. </a:t>
            </a:r>
            <a:endParaRPr lang="ko-KR" altLang="en-US" sz="1600" b="1" dirty="0">
              <a:ln>
                <a:solidFill>
                  <a:schemeClr val="tx1">
                    <a:lumMod val="85000"/>
                    <a:lumOff val="15000"/>
                    <a:alpha val="1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Microsoft Sans Serif" panose="020B0604020202020204" pitchFamily="34" charset="0"/>
              <a:ea typeface="12롯데마트드림Medium" panose="02020603020101020101" pitchFamily="18" charset="-127"/>
              <a:cs typeface="Microsoft Sans Serif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77497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4438650" y="2905125"/>
            <a:ext cx="3792052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40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08. Conclusion</a:t>
            </a:r>
            <a:endParaRPr lang="EN-US" altLang="KO-KR" sz="4000" dirty="0"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3987275" y="2395247"/>
            <a:ext cx="1034306" cy="423126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22" name="직각 삼각형 21"/>
          <p:cNvSpPr/>
          <p:nvPr/>
        </p:nvSpPr>
        <p:spPr>
          <a:xfrm>
            <a:off x="5021581" y="2395247"/>
            <a:ext cx="289383" cy="42312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23" name="직각 삼각형 22"/>
          <p:cNvSpPr/>
          <p:nvPr/>
        </p:nvSpPr>
        <p:spPr>
          <a:xfrm rot="16200000" flipH="1">
            <a:off x="5030196" y="2469436"/>
            <a:ext cx="431333" cy="282955"/>
          </a:xfrm>
          <a:prstGeom prst="rt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5387340" y="2401109"/>
            <a:ext cx="2916300" cy="41726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2400" b="1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accent6"/>
              </a:solidFill>
              <a:latin typeface="Microsoft Sans Serif" panose="020B0604020202020204" pitchFamily="34" charset="0"/>
              <a:ea typeface="12롯데마트드림Medium" panose="02020603020101020101" pitchFamily="18" charset="-127"/>
              <a:cs typeface="Microsoft Sans Serif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2524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60408" y="709867"/>
            <a:ext cx="10515600" cy="1325563"/>
          </a:xfrm>
        </p:spPr>
        <p:txBody>
          <a:bodyPr>
            <a:normAutofit/>
          </a:bodyPr>
          <a:lstStyle/>
          <a:p>
            <a:r>
              <a:rPr lang="fr-FR" sz="4800" b="1" dirty="0">
                <a:solidFill>
                  <a:srgbClr val="00B050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Title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60408" y="2035430"/>
            <a:ext cx="690107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Description.</a:t>
            </a:r>
            <a:endParaRPr lang="en-GB" dirty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Microsoft Sans Serif" panose="020B0604020202020204" pitchFamily="34" charset="0"/>
              <a:ea typeface="12롯데마트드림Medium" panose="02020603020101020101" pitchFamily="18" charset="-127"/>
              <a:cs typeface="Microsoft Sans Serif" panose="020B0604020202020204" pitchFamily="34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31501" y="225136"/>
            <a:ext cx="323824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ECCCP Project</a:t>
            </a:r>
            <a:endParaRPr lang="ko-KR" altLang="en-US" sz="2200" b="1" dirty="0">
              <a:ln>
                <a:solidFill>
                  <a:schemeClr val="tx1">
                    <a:lumMod val="85000"/>
                    <a:lumOff val="15000"/>
                    <a:alpha val="1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Microsoft Sans Serif" panose="020B0604020202020204" pitchFamily="34" charset="0"/>
              <a:ea typeface="12롯데마트드림Medium" panose="02020603020101020101" pitchFamily="18" charset="-127"/>
              <a:cs typeface="Microsoft Sans Serif" panose="020B0604020202020204" pitchFamily="34" charset="0"/>
            </a:endParaRPr>
          </a:p>
        </p:txBody>
      </p:sp>
      <p:sp>
        <p:nvSpPr>
          <p:cNvPr id="7" name="직각 삼각형 6"/>
          <p:cNvSpPr/>
          <p:nvPr/>
        </p:nvSpPr>
        <p:spPr>
          <a:xfrm>
            <a:off x="3369747" y="225126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Microsoft Sans Serif" panose="020B0604020202020204" pitchFamily="34" charset="0"/>
              <a:ea typeface="12롯데마트드림Medium" panose="02020603020101020101" pitchFamily="18" charset="-127"/>
              <a:cs typeface="Microsoft Sans Serif" panose="020B0604020202020204" pitchFamily="34" charset="0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3503712" y="219140"/>
            <a:ext cx="8533112" cy="437386"/>
            <a:chOff x="2016206" y="168846"/>
            <a:chExt cx="7011412" cy="323548"/>
          </a:xfrm>
        </p:grpSpPr>
        <p:sp>
          <p:nvSpPr>
            <p:cNvPr id="9" name="직사각형 8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latin typeface="Microsoft Sans Serif" panose="020B0604020202020204" pitchFamily="34" charset="0"/>
                <a:ea typeface="12롯데마트드림Medium" panose="02020603020101020101" pitchFamily="18" charset="-127"/>
                <a:cs typeface="Microsoft Sans Serif" panose="020B0604020202020204" pitchFamily="34" charset="0"/>
              </a:endParaRPr>
            </a:p>
          </p:txBody>
        </p:sp>
        <p:sp>
          <p:nvSpPr>
            <p:cNvPr id="10" name="직각 삼각형 9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latin typeface="Microsoft Sans Serif" panose="020B0604020202020204" pitchFamily="34" charset="0"/>
                <a:ea typeface="12롯데마트드림Medium" panose="02020603020101020101" pitchFamily="18" charset="-127"/>
                <a:cs typeface="Microsoft Sans Serif" panose="020B0604020202020204" pitchFamily="34" charset="0"/>
              </a:endParaRPr>
            </a:p>
          </p:txBody>
        </p:sp>
      </p:grpSp>
      <p:sp>
        <p:nvSpPr>
          <p:cNvPr id="11" name="직사각형 10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Microsoft Sans Serif" panose="020B0604020202020204" pitchFamily="34" charset="0"/>
              <a:ea typeface="12롯데마트드림Medium" panose="02020603020101020101" pitchFamily="18" charset="-127"/>
              <a:cs typeface="Microsoft Sans Serif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535886" y="272486"/>
            <a:ext cx="24167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b="1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02. </a:t>
            </a:r>
            <a:endParaRPr lang="ko-KR" altLang="en-US" sz="1600" b="1" dirty="0">
              <a:ln>
                <a:solidFill>
                  <a:schemeClr val="tx1">
                    <a:lumMod val="85000"/>
                    <a:lumOff val="15000"/>
                    <a:alpha val="1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Microsoft Sans Serif" panose="020B0604020202020204" pitchFamily="34" charset="0"/>
              <a:ea typeface="12롯데마트드림Medium" panose="02020603020101020101" pitchFamily="18" charset="-127"/>
              <a:cs typeface="Microsoft Sans Serif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39961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3943350" y="2933700"/>
            <a:ext cx="6131090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40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09. Demonstration</a:t>
            </a:r>
            <a:endParaRPr lang="EN-US" altLang="KO-KR" sz="4000" dirty="0"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3987275" y="2395247"/>
            <a:ext cx="1034306" cy="423126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22" name="직각 삼각형 21"/>
          <p:cNvSpPr/>
          <p:nvPr/>
        </p:nvSpPr>
        <p:spPr>
          <a:xfrm>
            <a:off x="5021581" y="2395247"/>
            <a:ext cx="289383" cy="42312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23" name="직각 삼각형 22"/>
          <p:cNvSpPr/>
          <p:nvPr/>
        </p:nvSpPr>
        <p:spPr>
          <a:xfrm rot="16200000" flipH="1">
            <a:off x="5030196" y="2469436"/>
            <a:ext cx="431333" cy="282955"/>
          </a:xfrm>
          <a:prstGeom prst="rt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5387340" y="2401109"/>
            <a:ext cx="2916300" cy="41726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2400" b="1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accent6"/>
              </a:solidFill>
              <a:latin typeface="Microsoft Sans Serif" panose="020B0604020202020204" pitchFamily="34" charset="0"/>
              <a:ea typeface="12롯데마트드림Medium" panose="02020603020101020101" pitchFamily="18" charset="-127"/>
              <a:cs typeface="Microsoft Sans Serif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8495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5057775" y="2981325"/>
            <a:ext cx="2390096" cy="7080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40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10. Q&amp;A</a:t>
            </a:r>
            <a:endParaRPr lang="EN-US" altLang="KO-KR" sz="4000" dirty="0"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3987275" y="2395247"/>
            <a:ext cx="1034306" cy="423126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22" name="직각 삼각형 21"/>
          <p:cNvSpPr/>
          <p:nvPr/>
        </p:nvSpPr>
        <p:spPr>
          <a:xfrm>
            <a:off x="5021581" y="2395247"/>
            <a:ext cx="289383" cy="42312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23" name="직각 삼각형 22"/>
          <p:cNvSpPr/>
          <p:nvPr/>
        </p:nvSpPr>
        <p:spPr>
          <a:xfrm rot="16200000" flipH="1">
            <a:off x="5075802" y="2466325"/>
            <a:ext cx="431332" cy="305591"/>
          </a:xfrm>
          <a:prstGeom prst="rt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5444264" y="2401109"/>
            <a:ext cx="2859376" cy="41726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2400" b="1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accent6"/>
              </a:solidFill>
              <a:latin typeface="Microsoft Sans Serif" panose="020B0604020202020204" pitchFamily="34" charset="0"/>
              <a:ea typeface="12롯데마트드림Medium" panose="02020603020101020101" pitchFamily="18" charset="-127"/>
              <a:cs typeface="Microsoft Sans Serif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1859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Microsoft Sans Serif" panose="020B0604020202020204" pitchFamily="34" charset="0"/>
              <a:ea typeface="12롯데마트드림Medium" panose="02020603020101020101" pitchFamily="18" charset="-127"/>
              <a:cs typeface="Microsoft Sans Serif" panose="020B0604020202020204" pitchFamily="34" charset="0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31501" y="225136"/>
            <a:ext cx="323824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ECCCP Project</a:t>
            </a:r>
            <a:endParaRPr lang="ko-KR" altLang="en-US" sz="2200" b="1" dirty="0">
              <a:ln>
                <a:solidFill>
                  <a:schemeClr val="tx1">
                    <a:lumMod val="85000"/>
                    <a:lumOff val="15000"/>
                    <a:alpha val="1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Microsoft Sans Serif" panose="020B0604020202020204" pitchFamily="34" charset="0"/>
              <a:ea typeface="12롯데마트드림Medium" panose="02020603020101020101" pitchFamily="18" charset="-127"/>
              <a:cs typeface="Microsoft Sans Serif" panose="020B0604020202020204" pitchFamily="34" charset="0"/>
            </a:endParaRPr>
          </a:p>
        </p:txBody>
      </p:sp>
      <p:sp>
        <p:nvSpPr>
          <p:cNvPr id="18" name="직각 삼각형 17"/>
          <p:cNvSpPr/>
          <p:nvPr/>
        </p:nvSpPr>
        <p:spPr>
          <a:xfrm>
            <a:off x="3369747" y="225126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Microsoft Sans Serif" panose="020B0604020202020204" pitchFamily="34" charset="0"/>
              <a:ea typeface="12롯데마트드림Medium" panose="02020603020101020101" pitchFamily="18" charset="-127"/>
              <a:cs typeface="Microsoft Sans Serif" panose="020B0604020202020204" pitchFamily="34" charset="0"/>
            </a:endParaRPr>
          </a:p>
        </p:txBody>
      </p:sp>
      <p:grpSp>
        <p:nvGrpSpPr>
          <p:cNvPr id="19" name="그룹 18"/>
          <p:cNvGrpSpPr/>
          <p:nvPr/>
        </p:nvGrpSpPr>
        <p:grpSpPr>
          <a:xfrm>
            <a:off x="3503712" y="219140"/>
            <a:ext cx="8533112" cy="437386"/>
            <a:chOff x="2016206" y="168846"/>
            <a:chExt cx="7011412" cy="323548"/>
          </a:xfrm>
        </p:grpSpPr>
        <p:sp>
          <p:nvSpPr>
            <p:cNvPr id="20" name="직사각형 19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latin typeface="Microsoft Sans Serif" panose="020B0604020202020204" pitchFamily="34" charset="0"/>
                <a:ea typeface="12롯데마트드림Medium" panose="02020603020101020101" pitchFamily="18" charset="-127"/>
                <a:cs typeface="Microsoft Sans Serif" panose="020B0604020202020204" pitchFamily="34" charset="0"/>
              </a:endParaRPr>
            </a:p>
          </p:txBody>
        </p:sp>
        <p:sp>
          <p:nvSpPr>
            <p:cNvPr id="21" name="직각 삼각형 20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latin typeface="Microsoft Sans Serif" panose="020B0604020202020204" pitchFamily="34" charset="0"/>
                <a:ea typeface="12롯데마트드림Medium" panose="02020603020101020101" pitchFamily="18" charset="-127"/>
                <a:cs typeface="Microsoft Sans Serif" panose="020B0604020202020204" pitchFamily="34" charset="0"/>
              </a:endParaRPr>
            </a:p>
          </p:txBody>
        </p:sp>
      </p:grpSp>
      <p:sp>
        <p:nvSpPr>
          <p:cNvPr id="22" name="직사각형 21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Microsoft Sans Serif" panose="020B0604020202020204" pitchFamily="34" charset="0"/>
              <a:ea typeface="12롯데마트드림Medium" panose="02020603020101020101" pitchFamily="18" charset="-127"/>
              <a:cs typeface="Microsoft Sans Serif" panose="020B0604020202020204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9656466" y="272486"/>
            <a:ext cx="22961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b="1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01. Intro &amp; Overview</a:t>
            </a:r>
            <a:endParaRPr lang="ko-KR" altLang="en-US" sz="1600" b="1" dirty="0">
              <a:ln>
                <a:solidFill>
                  <a:schemeClr val="tx1">
                    <a:lumMod val="85000"/>
                    <a:lumOff val="15000"/>
                    <a:alpha val="1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Microsoft Sans Serif" panose="020B0604020202020204" pitchFamily="34" charset="0"/>
              <a:ea typeface="12롯데마트드림Medium" panose="02020603020101020101" pitchFamily="18" charset="-127"/>
              <a:cs typeface="Microsoft Sans Serif" panose="020B0604020202020204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86622" y="1194435"/>
            <a:ext cx="11581734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4000" b="1" dirty="0">
                <a:solidFill>
                  <a:srgbClr val="00B050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Group Agreement Cooperation(AC)</a:t>
            </a:r>
          </a:p>
        </p:txBody>
      </p:sp>
      <p:sp>
        <p:nvSpPr>
          <p:cNvPr id="2" name="Cubo 1"/>
          <p:cNvSpPr/>
          <p:nvPr/>
        </p:nvSpPr>
        <p:spPr>
          <a:xfrm>
            <a:off x="6025213" y="5400675"/>
            <a:ext cx="5284661" cy="950320"/>
          </a:xfrm>
          <a:prstGeom prst="cub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rgbClr val="FFFFFF"/>
                </a:solidFill>
                <a:latin typeface="맑은 고딕"/>
              </a:rPr>
              <a:t>Rules</a:t>
            </a:r>
          </a:p>
        </p:txBody>
      </p:sp>
      <p:sp>
        <p:nvSpPr>
          <p:cNvPr id="7" name="Elipse 6"/>
          <p:cNvSpPr/>
          <p:nvPr/>
        </p:nvSpPr>
        <p:spPr>
          <a:xfrm>
            <a:off x="6234951" y="4143375"/>
            <a:ext cx="1625925" cy="13172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rgbClr val="FFFFFF"/>
                </a:solidFill>
                <a:latin typeface="맑은 고딕"/>
              </a:rPr>
              <a:t>Project</a:t>
            </a:r>
            <a:br>
              <a:rPr lang="ES-ES" dirty="0">
                <a:latin typeface="맑은 고딕"/>
              </a:rPr>
            </a:br>
            <a:r>
              <a:rPr lang="ES-ES" b="1" dirty="0" err="1">
                <a:solidFill>
                  <a:srgbClr val="FFFFFF"/>
                </a:solidFill>
                <a:latin typeface="맑은 고딕"/>
              </a:rPr>
              <a:t>Goal</a:t>
            </a:r>
            <a:endParaRPr lang="ES-ES" b="1" dirty="0">
              <a:solidFill>
                <a:srgbClr val="FFFFFF"/>
              </a:solidFill>
              <a:latin typeface="맑은 고딕"/>
            </a:endParaRPr>
          </a:p>
        </p:txBody>
      </p:sp>
      <p:sp>
        <p:nvSpPr>
          <p:cNvPr id="26" name="Elipse 25"/>
          <p:cNvSpPr/>
          <p:nvPr/>
        </p:nvSpPr>
        <p:spPr>
          <a:xfrm>
            <a:off x="7922392" y="4143375"/>
            <a:ext cx="1632760" cy="13172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 err="1">
                <a:solidFill>
                  <a:srgbClr val="FFFFFF"/>
                </a:solidFill>
                <a:latin typeface="맑은 고딕"/>
              </a:rPr>
              <a:t>Team</a:t>
            </a:r>
            <a:br>
              <a:rPr lang="ES-ES" dirty="0">
                <a:latin typeface="맑은 고딕"/>
              </a:rPr>
            </a:br>
            <a:r>
              <a:rPr lang="ES-ES" b="1" dirty="0" err="1">
                <a:solidFill>
                  <a:srgbClr val="FFFFFF"/>
                </a:solidFill>
                <a:latin typeface="맑은 고딕"/>
              </a:rPr>
              <a:t>Goal</a:t>
            </a:r>
            <a:endParaRPr lang="ES-ES" b="1" dirty="0">
              <a:solidFill>
                <a:srgbClr val="FFFFFF"/>
              </a:solidFill>
              <a:latin typeface="맑은 고딕"/>
            </a:endParaRPr>
          </a:p>
        </p:txBody>
      </p:sp>
      <p:sp>
        <p:nvSpPr>
          <p:cNvPr id="30" name="Elipse 29"/>
          <p:cNvSpPr/>
          <p:nvPr/>
        </p:nvSpPr>
        <p:spPr>
          <a:xfrm>
            <a:off x="9637713" y="4143375"/>
            <a:ext cx="1617188" cy="133826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b="1" dirty="0">
                <a:solidFill>
                  <a:srgbClr val="FFFFFF"/>
                </a:solidFill>
                <a:latin typeface="맑은 고딕"/>
              </a:rPr>
              <a:t>Individual</a:t>
            </a:r>
            <a:br>
              <a:rPr lang="ES-ES" dirty="0">
                <a:latin typeface="맑은 고딕"/>
              </a:rPr>
            </a:br>
            <a:r>
              <a:rPr lang="ES-ES" sz="1600" b="1" dirty="0" err="1">
                <a:solidFill>
                  <a:srgbClr val="FFFFFF"/>
                </a:solidFill>
                <a:latin typeface="맑은 고딕"/>
              </a:rPr>
              <a:t>Goal</a:t>
            </a:r>
            <a:endParaRPr lang="ES-ES" sz="1600" b="1" dirty="0">
              <a:solidFill>
                <a:srgbClr val="FFFFFF"/>
              </a:solidFill>
              <a:latin typeface="맑은 고딕"/>
            </a:endParaRPr>
          </a:p>
        </p:txBody>
      </p:sp>
      <p:sp>
        <p:nvSpPr>
          <p:cNvPr id="33" name="Espace réservé du contenu 2"/>
          <p:cNvSpPr txBox="1">
            <a:spLocks/>
          </p:cNvSpPr>
          <p:nvPr/>
        </p:nvSpPr>
        <p:spPr>
          <a:xfrm>
            <a:off x="1068388" y="2286000"/>
            <a:ext cx="4798266" cy="445933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- Project Goal</a:t>
            </a:r>
          </a:p>
          <a:p>
            <a:pPr marL="0" indent="0">
              <a:buNone/>
            </a:pPr>
            <a:endParaRPr lang="EN-US" b="1" dirty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marL="0" indent="0">
              <a:buNone/>
            </a:pPr>
            <a:r>
              <a:rPr lang="EN-US" b="1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- Team Goal</a:t>
            </a:r>
          </a:p>
          <a:p>
            <a:pPr marL="0" indent="0">
              <a:buNone/>
            </a:pPr>
            <a:endParaRPr lang="EN-US" b="1" dirty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marL="0" indent="0">
              <a:buNone/>
            </a:pPr>
            <a:r>
              <a:rPr lang="EN-US" b="1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- Individual Goal</a:t>
            </a:r>
            <a:br>
              <a:rPr lang="EN-US" b="1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</a:br>
            <a:endParaRPr lang="EN-US" b="1" dirty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marL="0" indent="0">
              <a:buNone/>
            </a:pPr>
            <a:r>
              <a:rPr lang="EN-US" b="1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- Rule</a:t>
            </a:r>
          </a:p>
          <a:p>
            <a:pPr marL="0" indent="0">
              <a:buNone/>
            </a:pPr>
            <a:endParaRPr lang="EN-US" b="1" dirty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5839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Microsoft Sans Serif" panose="020B0604020202020204" pitchFamily="34" charset="0"/>
              <a:ea typeface="12롯데마트드림Medium" panose="02020603020101020101" pitchFamily="18" charset="-127"/>
              <a:cs typeface="Microsoft Sans Serif" panose="020B0604020202020204" pitchFamily="34" charset="0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31501" y="225136"/>
            <a:ext cx="323824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ECCCP Project</a:t>
            </a:r>
            <a:endParaRPr lang="ko-KR" altLang="en-US" sz="2200" b="1" dirty="0">
              <a:ln>
                <a:solidFill>
                  <a:schemeClr val="tx1">
                    <a:lumMod val="85000"/>
                    <a:lumOff val="15000"/>
                    <a:alpha val="1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Microsoft Sans Serif" panose="020B0604020202020204" pitchFamily="34" charset="0"/>
              <a:ea typeface="12롯데마트드림Medium" panose="02020603020101020101" pitchFamily="18" charset="-127"/>
              <a:cs typeface="Microsoft Sans Serif" panose="020B0604020202020204" pitchFamily="34" charset="0"/>
            </a:endParaRPr>
          </a:p>
        </p:txBody>
      </p:sp>
      <p:sp>
        <p:nvSpPr>
          <p:cNvPr id="18" name="직각 삼각형 17"/>
          <p:cNvSpPr/>
          <p:nvPr/>
        </p:nvSpPr>
        <p:spPr>
          <a:xfrm>
            <a:off x="3369747" y="225126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Microsoft Sans Serif" panose="020B0604020202020204" pitchFamily="34" charset="0"/>
              <a:ea typeface="12롯데마트드림Medium" panose="02020603020101020101" pitchFamily="18" charset="-127"/>
              <a:cs typeface="Microsoft Sans Serif" panose="020B0604020202020204" pitchFamily="34" charset="0"/>
            </a:endParaRPr>
          </a:p>
        </p:txBody>
      </p:sp>
      <p:grpSp>
        <p:nvGrpSpPr>
          <p:cNvPr id="19" name="그룹 18"/>
          <p:cNvGrpSpPr/>
          <p:nvPr/>
        </p:nvGrpSpPr>
        <p:grpSpPr>
          <a:xfrm>
            <a:off x="3503712" y="219140"/>
            <a:ext cx="8533112" cy="437386"/>
            <a:chOff x="2016206" y="168846"/>
            <a:chExt cx="7011412" cy="323548"/>
          </a:xfrm>
        </p:grpSpPr>
        <p:sp>
          <p:nvSpPr>
            <p:cNvPr id="20" name="직사각형 19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latin typeface="Microsoft Sans Serif" panose="020B0604020202020204" pitchFamily="34" charset="0"/>
                <a:ea typeface="12롯데마트드림Medium" panose="02020603020101020101" pitchFamily="18" charset="-127"/>
                <a:cs typeface="Microsoft Sans Serif" panose="020B0604020202020204" pitchFamily="34" charset="0"/>
              </a:endParaRPr>
            </a:p>
          </p:txBody>
        </p:sp>
        <p:sp>
          <p:nvSpPr>
            <p:cNvPr id="21" name="직각 삼각형 20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latin typeface="Microsoft Sans Serif" panose="020B0604020202020204" pitchFamily="34" charset="0"/>
                <a:ea typeface="12롯데마트드림Medium" panose="02020603020101020101" pitchFamily="18" charset="-127"/>
                <a:cs typeface="Microsoft Sans Serif" panose="020B0604020202020204" pitchFamily="34" charset="0"/>
              </a:endParaRPr>
            </a:p>
          </p:txBody>
        </p:sp>
      </p:grpSp>
      <p:sp>
        <p:nvSpPr>
          <p:cNvPr id="22" name="직사각형 21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Microsoft Sans Serif" panose="020B0604020202020204" pitchFamily="34" charset="0"/>
              <a:ea typeface="12롯데마트드림Medium" panose="02020603020101020101" pitchFamily="18" charset="-127"/>
              <a:cs typeface="Microsoft Sans Serif" panose="020B0604020202020204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9656466" y="272486"/>
            <a:ext cx="22961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b="1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01. Intro &amp; Overview</a:t>
            </a:r>
            <a:endParaRPr lang="ko-KR" altLang="en-US" sz="1600" b="1" dirty="0">
              <a:ln>
                <a:solidFill>
                  <a:schemeClr val="tx1">
                    <a:lumMod val="85000"/>
                    <a:lumOff val="15000"/>
                    <a:alpha val="1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Microsoft Sans Serif" panose="020B0604020202020204" pitchFamily="34" charset="0"/>
              <a:ea typeface="12롯데마트드림Medium" panose="02020603020101020101" pitchFamily="18" charset="-127"/>
              <a:cs typeface="Microsoft Sans Serif" panose="020B0604020202020204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86622" y="1194435"/>
            <a:ext cx="11581734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4000" b="1" dirty="0">
                <a:solidFill>
                  <a:srgbClr val="00B050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Supervisor AC</a:t>
            </a:r>
            <a:endParaRPr lang="EN-US" altLang="KO-KR" sz="4000" b="1" dirty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33" name="Espace réservé du contenu 2"/>
          <p:cNvSpPr txBox="1">
            <a:spLocks/>
          </p:cNvSpPr>
          <p:nvPr/>
        </p:nvSpPr>
        <p:spPr>
          <a:xfrm>
            <a:off x="1106488" y="2562225"/>
            <a:ext cx="9073484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- Expectations of the supervisor for group</a:t>
            </a:r>
            <a:endParaRPr lang="es-ES" b="1" dirty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marL="0" indent="0">
              <a:buNone/>
            </a:pPr>
            <a:endParaRPr lang="EN-US" b="1" dirty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marL="0" indent="0">
              <a:buNone/>
            </a:pPr>
            <a:endParaRPr lang="EN-US" b="1" dirty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marL="0" indent="0">
              <a:buNone/>
            </a:pPr>
            <a:r>
              <a:rPr lang="EN-US" b="1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- Expectations of the group for the supervisor</a:t>
            </a:r>
          </a:p>
          <a:p>
            <a:pPr marL="0" indent="0">
              <a:buNone/>
            </a:pPr>
            <a:endParaRPr lang="EN-US" b="1" dirty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2723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Microsoft Sans Serif" panose="020B0604020202020204" pitchFamily="34" charset="0"/>
              <a:ea typeface="12롯데마트드림Medium" panose="02020603020101020101" pitchFamily="18" charset="-127"/>
              <a:cs typeface="Microsoft Sans Serif" panose="020B0604020202020204" pitchFamily="34" charset="0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31501" y="225136"/>
            <a:ext cx="323824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ECCCP Project</a:t>
            </a:r>
            <a:endParaRPr lang="ko-KR" altLang="en-US" sz="2200" b="1" dirty="0">
              <a:ln>
                <a:solidFill>
                  <a:schemeClr val="tx1">
                    <a:lumMod val="85000"/>
                    <a:lumOff val="15000"/>
                    <a:alpha val="1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Microsoft Sans Serif" panose="020B0604020202020204" pitchFamily="34" charset="0"/>
              <a:ea typeface="12롯데마트드림Medium" panose="02020603020101020101" pitchFamily="18" charset="-127"/>
              <a:cs typeface="Microsoft Sans Serif" panose="020B0604020202020204" pitchFamily="34" charset="0"/>
            </a:endParaRPr>
          </a:p>
        </p:txBody>
      </p:sp>
      <p:sp>
        <p:nvSpPr>
          <p:cNvPr id="18" name="직각 삼각형 17"/>
          <p:cNvSpPr/>
          <p:nvPr/>
        </p:nvSpPr>
        <p:spPr>
          <a:xfrm>
            <a:off x="3369747" y="225126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Microsoft Sans Serif" panose="020B0604020202020204" pitchFamily="34" charset="0"/>
              <a:ea typeface="12롯데마트드림Medium" panose="02020603020101020101" pitchFamily="18" charset="-127"/>
              <a:cs typeface="Microsoft Sans Serif" panose="020B0604020202020204" pitchFamily="34" charset="0"/>
            </a:endParaRPr>
          </a:p>
        </p:txBody>
      </p:sp>
      <p:grpSp>
        <p:nvGrpSpPr>
          <p:cNvPr id="19" name="그룹 18"/>
          <p:cNvGrpSpPr/>
          <p:nvPr/>
        </p:nvGrpSpPr>
        <p:grpSpPr>
          <a:xfrm>
            <a:off x="3503712" y="219140"/>
            <a:ext cx="8533112" cy="437386"/>
            <a:chOff x="2016206" y="168846"/>
            <a:chExt cx="7011412" cy="323548"/>
          </a:xfrm>
        </p:grpSpPr>
        <p:sp>
          <p:nvSpPr>
            <p:cNvPr id="20" name="직사각형 19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latin typeface="Microsoft Sans Serif" panose="020B0604020202020204" pitchFamily="34" charset="0"/>
                <a:ea typeface="12롯데마트드림Medium" panose="02020603020101020101" pitchFamily="18" charset="-127"/>
                <a:cs typeface="Microsoft Sans Serif" panose="020B0604020202020204" pitchFamily="34" charset="0"/>
              </a:endParaRPr>
            </a:p>
          </p:txBody>
        </p:sp>
        <p:sp>
          <p:nvSpPr>
            <p:cNvPr id="21" name="직각 삼각형 20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latin typeface="Microsoft Sans Serif" panose="020B0604020202020204" pitchFamily="34" charset="0"/>
                <a:ea typeface="12롯데마트드림Medium" panose="02020603020101020101" pitchFamily="18" charset="-127"/>
                <a:cs typeface="Microsoft Sans Serif" panose="020B0604020202020204" pitchFamily="34" charset="0"/>
              </a:endParaRPr>
            </a:p>
          </p:txBody>
        </p:sp>
      </p:grpSp>
      <p:sp>
        <p:nvSpPr>
          <p:cNvPr id="22" name="직사각형 21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Microsoft Sans Serif" panose="020B0604020202020204" pitchFamily="34" charset="0"/>
              <a:ea typeface="12롯데마트드림Medium" panose="02020603020101020101" pitchFamily="18" charset="-127"/>
              <a:cs typeface="Microsoft Sans Serif" panose="020B0604020202020204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9656466" y="272486"/>
            <a:ext cx="22961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b="1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01. Intro &amp; Overview</a:t>
            </a:r>
            <a:endParaRPr lang="ko-KR" altLang="en-US" sz="1600" b="1" dirty="0">
              <a:ln>
                <a:solidFill>
                  <a:schemeClr val="tx1">
                    <a:lumMod val="85000"/>
                    <a:lumOff val="15000"/>
                    <a:alpha val="1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Microsoft Sans Serif" panose="020B0604020202020204" pitchFamily="34" charset="0"/>
              <a:ea typeface="12롯데마트드림Medium" panose="02020603020101020101" pitchFamily="18" charset="-127"/>
              <a:cs typeface="Microsoft Sans Serif" panose="020B0604020202020204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86622" y="1194435"/>
            <a:ext cx="11581734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4000" b="1" dirty="0">
                <a:solidFill>
                  <a:srgbClr val="00B050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Meeting</a:t>
            </a:r>
            <a:endParaRPr lang="EN-US" altLang="KO-KR" sz="4000" b="1" dirty="0">
              <a:solidFill>
                <a:srgbClr val="00B050"/>
              </a:solidFill>
              <a:latin typeface="Microsoft Sans Serif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33" name="Espace réservé du contenu 2"/>
          <p:cNvSpPr txBox="1">
            <a:spLocks/>
          </p:cNvSpPr>
          <p:nvPr/>
        </p:nvSpPr>
        <p:spPr>
          <a:xfrm>
            <a:off x="1106488" y="2562225"/>
            <a:ext cx="9073484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- Group meetings</a:t>
            </a:r>
          </a:p>
          <a:p>
            <a:pPr marL="0" indent="0">
              <a:buNone/>
            </a:pPr>
            <a:endParaRPr lang="EN-US" b="1" dirty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marL="0" indent="0">
              <a:buNone/>
            </a:pPr>
            <a:endParaRPr lang="EN-US" b="1" dirty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marL="0" indent="0">
              <a:buNone/>
            </a:pPr>
            <a:r>
              <a:rPr lang="EN-US" b="1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- Supervisor meetings</a:t>
            </a:r>
          </a:p>
          <a:p>
            <a:pPr marL="0" indent="0">
              <a:buNone/>
            </a:pPr>
            <a:endParaRPr lang="EN-US" b="1" dirty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8042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Microsoft Sans Serif" panose="020B0604020202020204" pitchFamily="34" charset="0"/>
              <a:ea typeface="12롯데마트드림Medium" panose="02020603020101020101" pitchFamily="18" charset="-127"/>
              <a:cs typeface="Microsoft Sans Serif" panose="020B0604020202020204" pitchFamily="34" charset="0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31501" y="225136"/>
            <a:ext cx="323824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ECCCP Project</a:t>
            </a:r>
            <a:endParaRPr lang="ko-KR" altLang="en-US" sz="2200" b="1" dirty="0">
              <a:ln>
                <a:solidFill>
                  <a:schemeClr val="tx1">
                    <a:lumMod val="85000"/>
                    <a:lumOff val="15000"/>
                    <a:alpha val="1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Microsoft Sans Serif" panose="020B0604020202020204" pitchFamily="34" charset="0"/>
              <a:ea typeface="12롯데마트드림Medium" panose="02020603020101020101" pitchFamily="18" charset="-127"/>
              <a:cs typeface="Microsoft Sans Serif" panose="020B0604020202020204" pitchFamily="34" charset="0"/>
            </a:endParaRPr>
          </a:p>
        </p:txBody>
      </p:sp>
      <p:sp>
        <p:nvSpPr>
          <p:cNvPr id="18" name="직각 삼각형 17"/>
          <p:cNvSpPr/>
          <p:nvPr/>
        </p:nvSpPr>
        <p:spPr>
          <a:xfrm>
            <a:off x="3369747" y="225126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Microsoft Sans Serif" panose="020B0604020202020204" pitchFamily="34" charset="0"/>
              <a:ea typeface="12롯데마트드림Medium" panose="02020603020101020101" pitchFamily="18" charset="-127"/>
              <a:cs typeface="Microsoft Sans Serif" panose="020B0604020202020204" pitchFamily="34" charset="0"/>
            </a:endParaRPr>
          </a:p>
        </p:txBody>
      </p:sp>
      <p:grpSp>
        <p:nvGrpSpPr>
          <p:cNvPr id="19" name="그룹 18"/>
          <p:cNvGrpSpPr/>
          <p:nvPr/>
        </p:nvGrpSpPr>
        <p:grpSpPr>
          <a:xfrm>
            <a:off x="3503712" y="219140"/>
            <a:ext cx="8533112" cy="437386"/>
            <a:chOff x="2016206" y="168846"/>
            <a:chExt cx="7011412" cy="323548"/>
          </a:xfrm>
        </p:grpSpPr>
        <p:sp>
          <p:nvSpPr>
            <p:cNvPr id="20" name="직사각형 19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latin typeface="Microsoft Sans Serif" panose="020B0604020202020204" pitchFamily="34" charset="0"/>
                <a:ea typeface="12롯데마트드림Medium" panose="02020603020101020101" pitchFamily="18" charset="-127"/>
                <a:cs typeface="Microsoft Sans Serif" panose="020B0604020202020204" pitchFamily="34" charset="0"/>
              </a:endParaRPr>
            </a:p>
          </p:txBody>
        </p:sp>
        <p:sp>
          <p:nvSpPr>
            <p:cNvPr id="21" name="직각 삼각형 20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latin typeface="Microsoft Sans Serif" panose="020B0604020202020204" pitchFamily="34" charset="0"/>
                <a:ea typeface="12롯데마트드림Medium" panose="02020603020101020101" pitchFamily="18" charset="-127"/>
                <a:cs typeface="Microsoft Sans Serif" panose="020B0604020202020204" pitchFamily="34" charset="0"/>
              </a:endParaRPr>
            </a:p>
          </p:txBody>
        </p:sp>
      </p:grpSp>
      <p:sp>
        <p:nvSpPr>
          <p:cNvPr id="22" name="직사각형 21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Microsoft Sans Serif" panose="020B0604020202020204" pitchFamily="34" charset="0"/>
              <a:ea typeface="12롯데마트드림Medium" panose="02020603020101020101" pitchFamily="18" charset="-127"/>
              <a:cs typeface="Microsoft Sans Serif" panose="020B0604020202020204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9656466" y="272486"/>
            <a:ext cx="22961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b="1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01. Intro &amp; Overview</a:t>
            </a:r>
            <a:endParaRPr lang="ko-KR" altLang="en-US" sz="1600" b="1" dirty="0">
              <a:ln>
                <a:solidFill>
                  <a:schemeClr val="tx1">
                    <a:lumMod val="85000"/>
                    <a:lumOff val="15000"/>
                    <a:alpha val="1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Microsoft Sans Serif" panose="020B0604020202020204" pitchFamily="34" charset="0"/>
              <a:ea typeface="12롯데마트드림Medium" panose="02020603020101020101" pitchFamily="18" charset="-127"/>
              <a:cs typeface="Microsoft Sans Serif" panose="020B0604020202020204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28783" y="1126583"/>
            <a:ext cx="115817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00B050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Monitoring the status of the garbage containers</a:t>
            </a: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783" y="2380467"/>
            <a:ext cx="4881928" cy="3580496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5587" y="2054488"/>
            <a:ext cx="3632771" cy="3837970"/>
          </a:xfrm>
          <a:prstGeom prst="rect">
            <a:avLst/>
          </a:prstGeom>
        </p:spPr>
      </p:pic>
      <p:pic>
        <p:nvPicPr>
          <p:cNvPr id="29" name="Picture 4" descr="http://www.rsacoursesonline.com/wp-content/uploads/2013/01/Best_Way_to_Go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8228" y="3854370"/>
            <a:ext cx="3167359" cy="2106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3698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Microsoft Sans Serif" panose="020B0604020202020204" pitchFamily="34" charset="0"/>
              <a:ea typeface="12롯데마트드림Medium" panose="02020603020101020101" pitchFamily="18" charset="-127"/>
              <a:cs typeface="Microsoft Sans Serif" panose="020B0604020202020204" pitchFamily="34" charset="0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31501" y="230202"/>
            <a:ext cx="323824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ECCCP Project</a:t>
            </a:r>
            <a:endParaRPr lang="ko-KR" altLang="en-US" sz="2200" b="1" dirty="0">
              <a:ln>
                <a:solidFill>
                  <a:schemeClr val="tx1">
                    <a:lumMod val="85000"/>
                    <a:lumOff val="15000"/>
                    <a:alpha val="1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Microsoft Sans Serif" panose="020B0604020202020204" pitchFamily="34" charset="0"/>
              <a:ea typeface="12롯데마트드림Medium" panose="02020603020101020101" pitchFamily="18" charset="-127"/>
              <a:cs typeface="Microsoft Sans Serif" panose="020B0604020202020204" pitchFamily="34" charset="0"/>
            </a:endParaRPr>
          </a:p>
        </p:txBody>
      </p:sp>
      <p:sp>
        <p:nvSpPr>
          <p:cNvPr id="18" name="직각 삼각형 17"/>
          <p:cNvSpPr/>
          <p:nvPr/>
        </p:nvSpPr>
        <p:spPr>
          <a:xfrm>
            <a:off x="3369747" y="225126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Microsoft Sans Serif" panose="020B0604020202020204" pitchFamily="34" charset="0"/>
              <a:ea typeface="12롯데마트드림Medium" panose="02020603020101020101" pitchFamily="18" charset="-127"/>
              <a:cs typeface="Microsoft Sans Serif" panose="020B0604020202020204" pitchFamily="34" charset="0"/>
            </a:endParaRPr>
          </a:p>
        </p:txBody>
      </p:sp>
      <p:grpSp>
        <p:nvGrpSpPr>
          <p:cNvPr id="19" name="그룹 18"/>
          <p:cNvGrpSpPr/>
          <p:nvPr/>
        </p:nvGrpSpPr>
        <p:grpSpPr>
          <a:xfrm>
            <a:off x="3503712" y="219140"/>
            <a:ext cx="8533112" cy="437386"/>
            <a:chOff x="2016206" y="168846"/>
            <a:chExt cx="7011412" cy="323548"/>
          </a:xfrm>
        </p:grpSpPr>
        <p:sp>
          <p:nvSpPr>
            <p:cNvPr id="20" name="직사각형 19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latin typeface="Microsoft Sans Serif" panose="020B0604020202020204" pitchFamily="34" charset="0"/>
                <a:ea typeface="12롯데마트드림Medium" panose="02020603020101020101" pitchFamily="18" charset="-127"/>
                <a:cs typeface="Microsoft Sans Serif" panose="020B0604020202020204" pitchFamily="34" charset="0"/>
              </a:endParaRPr>
            </a:p>
          </p:txBody>
        </p:sp>
        <p:sp>
          <p:nvSpPr>
            <p:cNvPr id="21" name="직각 삼각형 20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latin typeface="Microsoft Sans Serif" panose="020B0604020202020204" pitchFamily="34" charset="0"/>
                <a:ea typeface="12롯데마트드림Medium" panose="02020603020101020101" pitchFamily="18" charset="-127"/>
                <a:cs typeface="Microsoft Sans Serif" panose="020B0604020202020204" pitchFamily="34" charset="0"/>
              </a:endParaRPr>
            </a:p>
          </p:txBody>
        </p:sp>
      </p:grpSp>
      <p:sp>
        <p:nvSpPr>
          <p:cNvPr id="22" name="직사각형 21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Microsoft Sans Serif" panose="020B0604020202020204" pitchFamily="34" charset="0"/>
              <a:ea typeface="12롯데마트드림Medium" panose="02020603020101020101" pitchFamily="18" charset="-127"/>
              <a:cs typeface="Microsoft Sans Serif" panose="020B0604020202020204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9656466" y="272486"/>
            <a:ext cx="22961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b="1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01. Intro &amp; Overview</a:t>
            </a:r>
            <a:endParaRPr lang="ko-KR" altLang="en-US" sz="1600" b="1" dirty="0">
              <a:ln>
                <a:solidFill>
                  <a:schemeClr val="tx1">
                    <a:lumMod val="85000"/>
                    <a:lumOff val="15000"/>
                    <a:alpha val="1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Microsoft Sans Serif" panose="020B0604020202020204" pitchFamily="34" charset="0"/>
              <a:ea typeface="12롯데마트드림Medium" panose="02020603020101020101" pitchFamily="18" charset="-127"/>
              <a:cs typeface="Microsoft Sans Serif" panose="020B0604020202020204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28783" y="1126583"/>
            <a:ext cx="11581734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4000" b="1" dirty="0">
                <a:solidFill>
                  <a:srgbClr val="00B050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Table of project tasks</a:t>
            </a:r>
            <a:endParaRPr lang="en-US" altLang="ko-KR" sz="4000" b="1" dirty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graphicFrame>
        <p:nvGraphicFramePr>
          <p:cNvPr id="2" name="Tabla 1"/>
          <p:cNvGraphicFramePr/>
          <p:nvPr>
            <p:extLst>
              <p:ext uri="{D42A27DB-BD31-4B8C-83A1-F6EECF244321}">
                <p14:modId xmlns:p14="http://schemas.microsoft.com/office/powerpoint/2010/main" val="3227485573"/>
              </p:ext>
            </p:extLst>
          </p:nvPr>
        </p:nvGraphicFramePr>
        <p:xfrm>
          <a:off x="619682" y="1981200"/>
          <a:ext cx="10991845" cy="427798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324100">
                  <a:extLst>
                    <a:ext uri="{9D8B030D-6E8A-4147-A177-3AD203B41FA5}">
                      <a16:colId xmlns:a16="http://schemas.microsoft.com/office/drawing/2014/main" val="3556816060"/>
                    </a:ext>
                  </a:extLst>
                </a:gridCol>
                <a:gridCol w="1295399">
                  <a:extLst>
                    <a:ext uri="{9D8B030D-6E8A-4147-A177-3AD203B41FA5}">
                      <a16:colId xmlns:a16="http://schemas.microsoft.com/office/drawing/2014/main" val="438209576"/>
                    </a:ext>
                  </a:extLst>
                </a:gridCol>
                <a:gridCol w="1238248">
                  <a:extLst>
                    <a:ext uri="{9D8B030D-6E8A-4147-A177-3AD203B41FA5}">
                      <a16:colId xmlns:a16="http://schemas.microsoft.com/office/drawing/2014/main" val="2327792313"/>
                    </a:ext>
                  </a:extLst>
                </a:gridCol>
                <a:gridCol w="1400175">
                  <a:extLst>
                    <a:ext uri="{9D8B030D-6E8A-4147-A177-3AD203B41FA5}">
                      <a16:colId xmlns:a16="http://schemas.microsoft.com/office/drawing/2014/main" val="3099968307"/>
                    </a:ext>
                  </a:extLst>
                </a:gridCol>
                <a:gridCol w="1647825">
                  <a:extLst>
                    <a:ext uri="{9D8B030D-6E8A-4147-A177-3AD203B41FA5}">
                      <a16:colId xmlns:a16="http://schemas.microsoft.com/office/drawing/2014/main" val="3564170460"/>
                    </a:ext>
                  </a:extLst>
                </a:gridCol>
                <a:gridCol w="1552573">
                  <a:extLst>
                    <a:ext uri="{9D8B030D-6E8A-4147-A177-3AD203B41FA5}">
                      <a16:colId xmlns:a16="http://schemas.microsoft.com/office/drawing/2014/main" val="1003542069"/>
                    </a:ext>
                  </a:extLst>
                </a:gridCol>
                <a:gridCol w="1533525">
                  <a:extLst>
                    <a:ext uri="{9D8B030D-6E8A-4147-A177-3AD203B41FA5}">
                      <a16:colId xmlns:a16="http://schemas.microsoft.com/office/drawing/2014/main" val="3646294462"/>
                    </a:ext>
                  </a:extLst>
                </a:gridCol>
              </a:tblGrid>
              <a:tr h="57752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300" dirty="0">
                          <a:effectLst/>
                        </a:rPr>
                        <a:t>Tasks</a:t>
                      </a:r>
                    </a:p>
                  </a:txBody>
                  <a:tcPr marL="31327" marR="3132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300" dirty="0">
                          <a:effectLst/>
                        </a:rPr>
                        <a:t>Quentin </a:t>
                      </a:r>
                      <a:r>
                        <a:rPr lang="EN-GB" sz="1300" dirty="0" err="1">
                          <a:effectLst/>
                        </a:rPr>
                        <a:t>Studeny</a:t>
                      </a:r>
                    </a:p>
                  </a:txBody>
                  <a:tcPr marL="31327" marR="3132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300" dirty="0">
                          <a:effectLst/>
                        </a:rPr>
                        <a:t>Pierre </a:t>
                      </a:r>
                      <a:r>
                        <a:rPr lang="EN-GB" sz="1300" dirty="0" err="1">
                          <a:effectLst/>
                        </a:rPr>
                        <a:t>Biojoux</a:t>
                      </a:r>
                    </a:p>
                  </a:txBody>
                  <a:tcPr marL="31327" marR="3132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300" dirty="0">
                          <a:effectLst/>
                        </a:rPr>
                        <a:t>Xavier </a:t>
                      </a:r>
                      <a:r>
                        <a:rPr lang="EN-GB" sz="1300" dirty="0" err="1">
                          <a:effectLst/>
                        </a:rPr>
                        <a:t>Cerqueda</a:t>
                      </a:r>
                      <a:r>
                        <a:rPr lang="EN-GB" sz="1300" dirty="0">
                          <a:effectLst/>
                        </a:rPr>
                        <a:t> Puig</a:t>
                      </a:r>
                    </a:p>
                  </a:txBody>
                  <a:tcPr marL="31327" marR="3132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300" dirty="0" err="1">
                          <a:effectLst/>
                        </a:rPr>
                        <a:t>Bernat</a:t>
                      </a:r>
                      <a:r>
                        <a:rPr lang="EN-GB" sz="1300" dirty="0">
                          <a:effectLst/>
                        </a:rPr>
                        <a:t> Garcia </a:t>
                      </a:r>
                      <a:r>
                        <a:rPr lang="EN-GB" sz="1300" dirty="0" err="1">
                          <a:effectLst/>
                        </a:rPr>
                        <a:t>Torrentsgeneros</a:t>
                      </a:r>
                    </a:p>
                  </a:txBody>
                  <a:tcPr marL="31327" marR="3132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300" dirty="0" err="1">
                          <a:effectLst/>
                        </a:rPr>
                        <a:t>Joonas</a:t>
                      </a:r>
                      <a:r>
                        <a:rPr lang="EN-GB" sz="1300" dirty="0">
                          <a:effectLst/>
                        </a:rPr>
                        <a:t> </a:t>
                      </a:r>
                      <a:r>
                        <a:rPr lang="EN-GB" sz="1300" dirty="0" err="1">
                          <a:effectLst/>
                        </a:rPr>
                        <a:t>Luukkanen</a:t>
                      </a:r>
                    </a:p>
                  </a:txBody>
                  <a:tcPr marL="31327" marR="3132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300" dirty="0" err="1">
                          <a:effectLst/>
                        </a:rPr>
                        <a:t>Junyoung</a:t>
                      </a:r>
                      <a:r>
                        <a:rPr lang="EN-GB" sz="1300" dirty="0">
                          <a:effectLst/>
                        </a:rPr>
                        <a:t> Bang</a:t>
                      </a:r>
                    </a:p>
                  </a:txBody>
                  <a:tcPr marL="31327" marR="31327" marT="0" marB="0" anchor="ctr"/>
                </a:tc>
                <a:extLst>
                  <a:ext uri="{0D108BD9-81ED-4DB2-BD59-A6C34878D82A}">
                    <a16:rowId xmlns:a16="http://schemas.microsoft.com/office/drawing/2014/main" val="642185149"/>
                  </a:ext>
                </a:extLst>
              </a:tr>
              <a:tr h="23528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altLang="KO-KR" sz="1300" dirty="0">
                          <a:effectLst/>
                        </a:rPr>
                        <a:t>sensor</a:t>
                      </a:r>
                    </a:p>
                  </a:txBody>
                  <a:tcPr marL="31327" marR="31327" marT="0" marB="0" anchor="ctr"/>
                </a:tc>
                <a:tc>
                  <a:txBody>
                    <a:bodyPr/>
                    <a:lstStyle/>
                    <a:p>
                      <a:endParaRPr lang="es-ES" sz="1300">
                        <a:effectLst/>
                      </a:endParaRPr>
                    </a:p>
                  </a:txBody>
                  <a:tcPr marL="31327" marR="31327" marT="0" marB="0" anchor="ctr"/>
                </a:tc>
                <a:tc>
                  <a:txBody>
                    <a:bodyPr/>
                    <a:lstStyle/>
                    <a:p>
                      <a:endParaRPr lang="es-ES" sz="1300">
                        <a:effectLst/>
                      </a:endParaRPr>
                    </a:p>
                  </a:txBody>
                  <a:tcPr marL="31327" marR="3132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300" dirty="0">
                          <a:effectLst/>
                        </a:rPr>
                        <a:t>X</a:t>
                      </a:r>
                    </a:p>
                  </a:txBody>
                  <a:tcPr marL="31327" marR="3132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300" dirty="0">
                          <a:effectLst/>
                        </a:rPr>
                        <a:t>X</a:t>
                      </a:r>
                    </a:p>
                  </a:txBody>
                  <a:tcPr marL="31327" marR="31327" marT="0" marB="0" anchor="ctr"/>
                </a:tc>
                <a:tc>
                  <a:txBody>
                    <a:bodyPr/>
                    <a:lstStyle/>
                    <a:p>
                      <a:endParaRPr lang="es-ES" sz="1300">
                        <a:effectLst/>
                      </a:endParaRPr>
                    </a:p>
                  </a:txBody>
                  <a:tcPr marL="31327" marR="3132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GB" sz="1300" dirty="0">
                        <a:effectLst/>
                      </a:endParaRPr>
                    </a:p>
                  </a:txBody>
                  <a:tcPr marL="31327" marR="31327" marT="0" marB="0" anchor="ctr"/>
                </a:tc>
                <a:extLst>
                  <a:ext uri="{0D108BD9-81ED-4DB2-BD59-A6C34878D82A}">
                    <a16:rowId xmlns:a16="http://schemas.microsoft.com/office/drawing/2014/main" val="1775242389"/>
                  </a:ext>
                </a:extLst>
              </a:tr>
              <a:tr h="27806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300" dirty="0">
                          <a:effectLst/>
                        </a:rPr>
                        <a:t>Android Application</a:t>
                      </a:r>
                    </a:p>
                  </a:txBody>
                  <a:tcPr marL="31327" marR="31327" marT="0" marB="0" anchor="ctr"/>
                </a:tc>
                <a:tc>
                  <a:txBody>
                    <a:bodyPr/>
                    <a:lstStyle/>
                    <a:p>
                      <a:endParaRPr lang="es-ES" sz="1300">
                        <a:effectLst/>
                      </a:endParaRPr>
                    </a:p>
                  </a:txBody>
                  <a:tcPr marL="31327" marR="3132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300" dirty="0">
                          <a:effectLst/>
                        </a:rPr>
                        <a:t>X</a:t>
                      </a:r>
                    </a:p>
                  </a:txBody>
                  <a:tcPr marL="31327" marR="31327" marT="0" marB="0" anchor="ctr"/>
                </a:tc>
                <a:tc>
                  <a:txBody>
                    <a:bodyPr/>
                    <a:lstStyle/>
                    <a:p>
                      <a:endParaRPr lang="es-ES" sz="1300">
                        <a:effectLst/>
                      </a:endParaRPr>
                    </a:p>
                  </a:txBody>
                  <a:tcPr marL="31327" marR="31327" marT="0" marB="0" anchor="ctr"/>
                </a:tc>
                <a:tc>
                  <a:txBody>
                    <a:bodyPr/>
                    <a:lstStyle/>
                    <a:p>
                      <a:endParaRPr lang="es-ES" sz="1300">
                        <a:effectLst/>
                      </a:endParaRPr>
                    </a:p>
                  </a:txBody>
                  <a:tcPr marL="31327" marR="3132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300" dirty="0">
                          <a:effectLst/>
                        </a:rPr>
                        <a:t>X</a:t>
                      </a:r>
                    </a:p>
                  </a:txBody>
                  <a:tcPr marL="31327" marR="3132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300" dirty="0">
                          <a:effectLst/>
                        </a:rPr>
                        <a:t>X</a:t>
                      </a:r>
                    </a:p>
                  </a:txBody>
                  <a:tcPr marL="31327" marR="31327" marT="0" marB="0" anchor="ctr"/>
                </a:tc>
                <a:extLst>
                  <a:ext uri="{0D108BD9-81ED-4DB2-BD59-A6C34878D82A}">
                    <a16:rowId xmlns:a16="http://schemas.microsoft.com/office/drawing/2014/main" val="1359836721"/>
                  </a:ext>
                </a:extLst>
              </a:tr>
              <a:tr h="44918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300" dirty="0">
                          <a:effectLst/>
                        </a:rPr>
                        <a:t>Communication 3G/GPRS</a:t>
                      </a:r>
                    </a:p>
                  </a:txBody>
                  <a:tcPr marL="31327" marR="31327" marT="0" marB="0" anchor="ctr"/>
                </a:tc>
                <a:tc>
                  <a:txBody>
                    <a:bodyPr/>
                    <a:lstStyle/>
                    <a:p>
                      <a:endParaRPr lang="es-ES" sz="1300">
                        <a:effectLst/>
                      </a:endParaRPr>
                    </a:p>
                  </a:txBody>
                  <a:tcPr marL="31327" marR="3132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300" dirty="0">
                          <a:effectLst/>
                        </a:rPr>
                        <a:t>X</a:t>
                      </a:r>
                    </a:p>
                  </a:txBody>
                  <a:tcPr marL="31327" marR="3132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300" dirty="0">
                          <a:effectLst/>
                        </a:rPr>
                        <a:t>X</a:t>
                      </a:r>
                    </a:p>
                  </a:txBody>
                  <a:tcPr marL="31327" marR="31327" marT="0" marB="0" anchor="ctr"/>
                </a:tc>
                <a:tc>
                  <a:txBody>
                    <a:bodyPr/>
                    <a:lstStyle/>
                    <a:p>
                      <a:endParaRPr lang="es-ES" sz="1300">
                        <a:effectLst/>
                      </a:endParaRPr>
                    </a:p>
                  </a:txBody>
                  <a:tcPr marL="31327" marR="3132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300" dirty="0">
                          <a:effectLst/>
                        </a:rPr>
                        <a:t>X</a:t>
                      </a:r>
                    </a:p>
                  </a:txBody>
                  <a:tcPr marL="31327" marR="3132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GB" sz="1300" dirty="0">
                        <a:effectLst/>
                      </a:endParaRPr>
                    </a:p>
                  </a:txBody>
                  <a:tcPr marL="31327" marR="31327" marT="0" marB="0" anchor="ctr"/>
                </a:tc>
                <a:extLst>
                  <a:ext uri="{0D108BD9-81ED-4DB2-BD59-A6C34878D82A}">
                    <a16:rowId xmlns:a16="http://schemas.microsoft.com/office/drawing/2014/main" val="3313245183"/>
                  </a:ext>
                </a:extLst>
              </a:tr>
              <a:tr h="22459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300" dirty="0">
                          <a:effectLst/>
                        </a:rPr>
                        <a:t>Use Cases</a:t>
                      </a:r>
                    </a:p>
                  </a:txBody>
                  <a:tcPr marL="31327" marR="31327" marT="0" marB="0" anchor="ctr"/>
                </a:tc>
                <a:tc>
                  <a:txBody>
                    <a:bodyPr/>
                    <a:lstStyle/>
                    <a:p>
                      <a:endParaRPr lang="es-ES" sz="1300">
                        <a:effectLst/>
                      </a:endParaRPr>
                    </a:p>
                  </a:txBody>
                  <a:tcPr marL="31327" marR="3132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300" dirty="0">
                          <a:effectLst/>
                        </a:rPr>
                        <a:t>X</a:t>
                      </a:r>
                    </a:p>
                  </a:txBody>
                  <a:tcPr marL="31327" marR="3132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300" dirty="0">
                          <a:effectLst/>
                        </a:rPr>
                        <a:t>X</a:t>
                      </a:r>
                    </a:p>
                  </a:txBody>
                  <a:tcPr marL="31327" marR="31327" marT="0" marB="0" anchor="ctr"/>
                </a:tc>
                <a:tc>
                  <a:txBody>
                    <a:bodyPr/>
                    <a:lstStyle/>
                    <a:p>
                      <a:endParaRPr lang="es-ES" sz="1300">
                        <a:effectLst/>
                      </a:endParaRPr>
                    </a:p>
                  </a:txBody>
                  <a:tcPr marL="31327" marR="31327" marT="0" marB="0" anchor="ctr"/>
                </a:tc>
                <a:tc>
                  <a:txBody>
                    <a:bodyPr/>
                    <a:lstStyle/>
                    <a:p>
                      <a:endParaRPr lang="es-ES" sz="1300">
                        <a:effectLst/>
                      </a:endParaRPr>
                    </a:p>
                  </a:txBody>
                  <a:tcPr marL="31327" marR="3132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GB" sz="1300" dirty="0">
                        <a:effectLst/>
                      </a:endParaRPr>
                    </a:p>
                  </a:txBody>
                  <a:tcPr marL="31327" marR="31327" marT="0" marB="0" anchor="ctr"/>
                </a:tc>
                <a:extLst>
                  <a:ext uri="{0D108BD9-81ED-4DB2-BD59-A6C34878D82A}">
                    <a16:rowId xmlns:a16="http://schemas.microsoft.com/office/drawing/2014/main" val="3830133975"/>
                  </a:ext>
                </a:extLst>
              </a:tr>
              <a:tr h="22459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300" dirty="0">
                          <a:effectLst/>
                        </a:rPr>
                        <a:t>IBD</a:t>
                      </a:r>
                    </a:p>
                  </a:txBody>
                  <a:tcPr marL="31327" marR="3132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GB" sz="1300" dirty="0">
                        <a:effectLst/>
                      </a:endParaRPr>
                    </a:p>
                  </a:txBody>
                  <a:tcPr marL="31327" marR="3132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300" dirty="0">
                          <a:effectLst/>
                        </a:rPr>
                        <a:t>X</a:t>
                      </a:r>
                    </a:p>
                  </a:txBody>
                  <a:tcPr marL="31327" marR="3132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300" dirty="0">
                          <a:effectLst/>
                        </a:rPr>
                        <a:t>X</a:t>
                      </a:r>
                    </a:p>
                  </a:txBody>
                  <a:tcPr marL="31327" marR="3132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GB" sz="1300" dirty="0">
                        <a:effectLst/>
                      </a:endParaRPr>
                    </a:p>
                  </a:txBody>
                  <a:tcPr marL="31327" marR="3132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GB" sz="1300" dirty="0">
                        <a:effectLst/>
                      </a:endParaRPr>
                    </a:p>
                  </a:txBody>
                  <a:tcPr marL="31327" marR="3132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GB" sz="1300" dirty="0">
                        <a:effectLst/>
                      </a:endParaRPr>
                    </a:p>
                  </a:txBody>
                  <a:tcPr marL="31327" marR="31327" marT="0" marB="0" anchor="ctr"/>
                </a:tc>
                <a:extLst>
                  <a:ext uri="{0D108BD9-81ED-4DB2-BD59-A6C34878D82A}">
                    <a16:rowId xmlns:a16="http://schemas.microsoft.com/office/drawing/2014/main" val="94065753"/>
                  </a:ext>
                </a:extLst>
              </a:tr>
              <a:tr h="22459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300" dirty="0">
                          <a:effectLst/>
                        </a:rPr>
                        <a:t>BDD</a:t>
                      </a:r>
                    </a:p>
                  </a:txBody>
                  <a:tcPr marL="31327" marR="3132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GB" sz="1300" dirty="0">
                        <a:effectLst/>
                      </a:endParaRPr>
                    </a:p>
                  </a:txBody>
                  <a:tcPr marL="31327" marR="3132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GB" sz="1300" dirty="0">
                        <a:effectLst/>
                      </a:endParaRPr>
                    </a:p>
                  </a:txBody>
                  <a:tcPr marL="31327" marR="3132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GB" sz="1300" dirty="0">
                        <a:effectLst/>
                      </a:endParaRPr>
                    </a:p>
                  </a:txBody>
                  <a:tcPr marL="31327" marR="3132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300" dirty="0">
                          <a:effectLst/>
                        </a:rPr>
                        <a:t>X</a:t>
                      </a:r>
                    </a:p>
                  </a:txBody>
                  <a:tcPr marL="31327" marR="3132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GB" sz="1300" dirty="0">
                        <a:effectLst/>
                      </a:endParaRPr>
                    </a:p>
                  </a:txBody>
                  <a:tcPr marL="31327" marR="3132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300" dirty="0">
                          <a:effectLst/>
                        </a:rPr>
                        <a:t>X</a:t>
                      </a:r>
                    </a:p>
                  </a:txBody>
                  <a:tcPr marL="31327" marR="31327" marT="0" marB="0" anchor="ctr"/>
                </a:tc>
                <a:extLst>
                  <a:ext uri="{0D108BD9-81ED-4DB2-BD59-A6C34878D82A}">
                    <a16:rowId xmlns:a16="http://schemas.microsoft.com/office/drawing/2014/main" val="2031423505"/>
                  </a:ext>
                </a:extLst>
              </a:tr>
              <a:tr h="27806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300" dirty="0">
                          <a:effectLst/>
                        </a:rPr>
                        <a:t>Sequence Diagram</a:t>
                      </a:r>
                    </a:p>
                  </a:txBody>
                  <a:tcPr marL="31327" marR="3132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GB" sz="1300" dirty="0">
                        <a:effectLst/>
                      </a:endParaRPr>
                    </a:p>
                  </a:txBody>
                  <a:tcPr marL="31327" marR="3132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300" dirty="0">
                          <a:effectLst/>
                        </a:rPr>
                        <a:t>X</a:t>
                      </a:r>
                    </a:p>
                  </a:txBody>
                  <a:tcPr marL="31327" marR="3132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300" dirty="0">
                          <a:effectLst/>
                        </a:rPr>
                        <a:t>X</a:t>
                      </a:r>
                    </a:p>
                  </a:txBody>
                  <a:tcPr marL="31327" marR="3132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300" dirty="0">
                          <a:effectLst/>
                        </a:rPr>
                        <a:t>X</a:t>
                      </a:r>
                    </a:p>
                  </a:txBody>
                  <a:tcPr marL="31327" marR="3132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GB" sz="1300" dirty="0">
                        <a:effectLst/>
                      </a:endParaRPr>
                    </a:p>
                  </a:txBody>
                  <a:tcPr marL="31327" marR="3132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GB" sz="1300" dirty="0">
                        <a:effectLst/>
                      </a:endParaRPr>
                    </a:p>
                  </a:txBody>
                  <a:tcPr marL="31327" marR="31327" marT="0" marB="0" anchor="ctr"/>
                </a:tc>
                <a:extLst>
                  <a:ext uri="{0D108BD9-81ED-4DB2-BD59-A6C34878D82A}">
                    <a16:rowId xmlns:a16="http://schemas.microsoft.com/office/drawing/2014/main" val="1838422659"/>
                  </a:ext>
                </a:extLst>
              </a:tr>
              <a:tr h="27806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300" dirty="0">
                          <a:effectLst/>
                        </a:rPr>
                        <a:t>Project description</a:t>
                      </a:r>
                    </a:p>
                  </a:txBody>
                  <a:tcPr marL="31327" marR="3132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300" dirty="0">
                          <a:effectLst/>
                        </a:rPr>
                        <a:t>X</a:t>
                      </a:r>
                    </a:p>
                  </a:txBody>
                  <a:tcPr marL="31327" marR="3132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300" dirty="0">
                          <a:effectLst/>
                        </a:rPr>
                        <a:t>X</a:t>
                      </a:r>
                    </a:p>
                  </a:txBody>
                  <a:tcPr marL="31327" marR="3132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300" dirty="0">
                          <a:effectLst/>
                        </a:rPr>
                        <a:t>X</a:t>
                      </a:r>
                    </a:p>
                  </a:txBody>
                  <a:tcPr marL="31327" marR="3132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300" dirty="0">
                          <a:effectLst/>
                        </a:rPr>
                        <a:t>X</a:t>
                      </a:r>
                    </a:p>
                  </a:txBody>
                  <a:tcPr marL="31327" marR="3132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300" dirty="0">
                          <a:effectLst/>
                        </a:rPr>
                        <a:t>X</a:t>
                      </a:r>
                    </a:p>
                  </a:txBody>
                  <a:tcPr marL="31327" marR="3132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300" dirty="0">
                          <a:effectLst/>
                        </a:rPr>
                        <a:t>X</a:t>
                      </a:r>
                    </a:p>
                  </a:txBody>
                  <a:tcPr marL="31327" marR="31327" marT="0" marB="0" anchor="ctr"/>
                </a:tc>
                <a:extLst>
                  <a:ext uri="{0D108BD9-81ED-4DB2-BD59-A6C34878D82A}">
                    <a16:rowId xmlns:a16="http://schemas.microsoft.com/office/drawing/2014/main" val="1441621964"/>
                  </a:ext>
                </a:extLst>
              </a:tr>
              <a:tr h="27806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300" dirty="0">
                          <a:effectLst/>
                        </a:rPr>
                        <a:t>Pre-Analysis</a:t>
                      </a:r>
                    </a:p>
                  </a:txBody>
                  <a:tcPr marL="31327" marR="3132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300" dirty="0">
                          <a:effectLst/>
                        </a:rPr>
                        <a:t>X</a:t>
                      </a:r>
                    </a:p>
                  </a:txBody>
                  <a:tcPr marL="31327" marR="3132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300" dirty="0">
                          <a:effectLst/>
                        </a:rPr>
                        <a:t>X</a:t>
                      </a:r>
                    </a:p>
                  </a:txBody>
                  <a:tcPr marL="31327" marR="3132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300" dirty="0">
                          <a:effectLst/>
                        </a:rPr>
                        <a:t>X</a:t>
                      </a:r>
                    </a:p>
                  </a:txBody>
                  <a:tcPr marL="31327" marR="3132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300" dirty="0">
                          <a:effectLst/>
                        </a:rPr>
                        <a:t>X</a:t>
                      </a:r>
                    </a:p>
                  </a:txBody>
                  <a:tcPr marL="31327" marR="3132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300" dirty="0">
                          <a:effectLst/>
                        </a:rPr>
                        <a:t>X</a:t>
                      </a:r>
                    </a:p>
                  </a:txBody>
                  <a:tcPr marL="31327" marR="3132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300" dirty="0">
                          <a:effectLst/>
                        </a:rPr>
                        <a:t>X</a:t>
                      </a:r>
                    </a:p>
                  </a:txBody>
                  <a:tcPr marL="31327" marR="31327" marT="0" marB="0" anchor="ctr"/>
                </a:tc>
                <a:extLst>
                  <a:ext uri="{0D108BD9-81ED-4DB2-BD59-A6C34878D82A}">
                    <a16:rowId xmlns:a16="http://schemas.microsoft.com/office/drawing/2014/main" val="3950661417"/>
                  </a:ext>
                </a:extLst>
              </a:tr>
              <a:tr h="44918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300" dirty="0">
                          <a:effectLst/>
                        </a:rPr>
                        <a:t>Requirement specification</a:t>
                      </a:r>
                    </a:p>
                  </a:txBody>
                  <a:tcPr marL="31327" marR="3132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300" dirty="0">
                          <a:effectLst/>
                        </a:rPr>
                        <a:t>X</a:t>
                      </a:r>
                    </a:p>
                  </a:txBody>
                  <a:tcPr marL="31327" marR="3132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300" dirty="0">
                          <a:effectLst/>
                        </a:rPr>
                        <a:t>X</a:t>
                      </a:r>
                    </a:p>
                  </a:txBody>
                  <a:tcPr marL="31327" marR="3132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300" dirty="0">
                          <a:effectLst/>
                        </a:rPr>
                        <a:t>X</a:t>
                      </a:r>
                    </a:p>
                  </a:txBody>
                  <a:tcPr marL="31327" marR="3132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300" dirty="0">
                          <a:effectLst/>
                        </a:rPr>
                        <a:t>X</a:t>
                      </a:r>
                    </a:p>
                  </a:txBody>
                  <a:tcPr marL="31327" marR="3132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300" dirty="0">
                          <a:effectLst/>
                        </a:rPr>
                        <a:t>X</a:t>
                      </a:r>
                    </a:p>
                  </a:txBody>
                  <a:tcPr marL="31327" marR="3132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300" dirty="0">
                          <a:effectLst/>
                        </a:rPr>
                        <a:t>X</a:t>
                      </a:r>
                    </a:p>
                  </a:txBody>
                  <a:tcPr marL="31327" marR="31327" marT="0" marB="0" anchor="ctr"/>
                </a:tc>
                <a:extLst>
                  <a:ext uri="{0D108BD9-81ED-4DB2-BD59-A6C34878D82A}">
                    <a16:rowId xmlns:a16="http://schemas.microsoft.com/office/drawing/2014/main" val="186633954"/>
                  </a:ext>
                </a:extLst>
              </a:tr>
              <a:tr h="27806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300" dirty="0">
                          <a:effectLst/>
                        </a:rPr>
                        <a:t>Architecture &amp; Design</a:t>
                      </a:r>
                    </a:p>
                  </a:txBody>
                  <a:tcPr marL="31327" marR="3132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300" dirty="0">
                          <a:effectLst/>
                        </a:rPr>
                        <a:t>X</a:t>
                      </a:r>
                    </a:p>
                  </a:txBody>
                  <a:tcPr marL="31327" marR="3132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300" dirty="0">
                          <a:effectLst/>
                        </a:rPr>
                        <a:t>X</a:t>
                      </a:r>
                    </a:p>
                  </a:txBody>
                  <a:tcPr marL="31327" marR="3132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300" dirty="0">
                          <a:effectLst/>
                        </a:rPr>
                        <a:t>X</a:t>
                      </a:r>
                    </a:p>
                  </a:txBody>
                  <a:tcPr marL="31327" marR="3132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300" dirty="0">
                          <a:effectLst/>
                        </a:rPr>
                        <a:t>X</a:t>
                      </a:r>
                    </a:p>
                  </a:txBody>
                  <a:tcPr marL="31327" marR="3132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300" dirty="0">
                          <a:effectLst/>
                        </a:rPr>
                        <a:t>X</a:t>
                      </a:r>
                    </a:p>
                  </a:txBody>
                  <a:tcPr marL="31327" marR="3132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300" dirty="0">
                          <a:effectLst/>
                        </a:rPr>
                        <a:t>X</a:t>
                      </a:r>
                    </a:p>
                  </a:txBody>
                  <a:tcPr marL="31327" marR="31327" marT="0" marB="0" anchor="ctr"/>
                </a:tc>
                <a:extLst>
                  <a:ext uri="{0D108BD9-81ED-4DB2-BD59-A6C34878D82A}">
                    <a16:rowId xmlns:a16="http://schemas.microsoft.com/office/drawing/2014/main" val="486014661"/>
                  </a:ext>
                </a:extLst>
              </a:tr>
              <a:tr h="22459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300" dirty="0">
                          <a:effectLst/>
                        </a:rPr>
                        <a:t>Tests</a:t>
                      </a:r>
                    </a:p>
                  </a:txBody>
                  <a:tcPr marL="31327" marR="3132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300" dirty="0">
                          <a:effectLst/>
                        </a:rPr>
                        <a:t>X</a:t>
                      </a:r>
                    </a:p>
                  </a:txBody>
                  <a:tcPr marL="31327" marR="3132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300" dirty="0">
                          <a:effectLst/>
                        </a:rPr>
                        <a:t>X</a:t>
                      </a:r>
                    </a:p>
                  </a:txBody>
                  <a:tcPr marL="31327" marR="31327" marT="0" marB="0" anchor="ctr"/>
                </a:tc>
                <a:tc>
                  <a:txBody>
                    <a:bodyPr/>
                    <a:lstStyle/>
                    <a:p>
                      <a:endParaRPr lang="es-ES" sz="1300">
                        <a:effectLst/>
                      </a:endParaRPr>
                    </a:p>
                  </a:txBody>
                  <a:tcPr marL="31327" marR="3132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300" dirty="0">
                          <a:effectLst/>
                        </a:rPr>
                        <a:t>X</a:t>
                      </a:r>
                    </a:p>
                  </a:txBody>
                  <a:tcPr marL="31327" marR="3132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300" dirty="0">
                          <a:effectLst/>
                        </a:rPr>
                        <a:t>X</a:t>
                      </a:r>
                    </a:p>
                  </a:txBody>
                  <a:tcPr marL="31327" marR="3132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GB" sz="1300" dirty="0">
                        <a:effectLst/>
                      </a:endParaRPr>
                    </a:p>
                  </a:txBody>
                  <a:tcPr marL="31327" marR="31327" marT="0" marB="0" anchor="ctr"/>
                </a:tc>
                <a:extLst>
                  <a:ext uri="{0D108BD9-81ED-4DB2-BD59-A6C34878D82A}">
                    <a16:rowId xmlns:a16="http://schemas.microsoft.com/office/drawing/2014/main" val="3129818677"/>
                  </a:ext>
                </a:extLst>
              </a:tr>
              <a:tr h="27806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300" dirty="0">
                          <a:effectLst/>
                        </a:rPr>
                        <a:t>Project Report</a:t>
                      </a:r>
                    </a:p>
                  </a:txBody>
                  <a:tcPr marL="31327" marR="3132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GB" sz="1300" dirty="0">
                        <a:effectLst/>
                      </a:endParaRPr>
                    </a:p>
                  </a:txBody>
                  <a:tcPr marL="31327" marR="3132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300" dirty="0">
                          <a:effectLst/>
                        </a:rPr>
                        <a:t>X</a:t>
                      </a:r>
                    </a:p>
                  </a:txBody>
                  <a:tcPr marL="31327" marR="3132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300" dirty="0">
                          <a:effectLst/>
                        </a:rPr>
                        <a:t>X</a:t>
                      </a:r>
                    </a:p>
                  </a:txBody>
                  <a:tcPr marL="31327" marR="3132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300" dirty="0">
                          <a:effectLst/>
                        </a:rPr>
                        <a:t>X</a:t>
                      </a:r>
                    </a:p>
                  </a:txBody>
                  <a:tcPr marL="31327" marR="3132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300" dirty="0">
                          <a:effectLst/>
                        </a:rPr>
                        <a:t>X</a:t>
                      </a:r>
                    </a:p>
                  </a:txBody>
                  <a:tcPr marL="31327" marR="3132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300" dirty="0">
                          <a:effectLst/>
                        </a:rPr>
                        <a:t>X</a:t>
                      </a:r>
                    </a:p>
                  </a:txBody>
                  <a:tcPr marL="31327" marR="31327" marT="0" marB="0" anchor="ctr"/>
                </a:tc>
                <a:extLst>
                  <a:ext uri="{0D108BD9-81ED-4DB2-BD59-A6C34878D82A}">
                    <a16:rowId xmlns:a16="http://schemas.microsoft.com/office/drawing/2014/main" val="1284742705"/>
                  </a:ext>
                </a:extLst>
              </a:tr>
            </a:tbl>
          </a:graphicData>
        </a:graphic>
      </p:graphicFrame>
      <p:sp>
        <p:nvSpPr>
          <p:cNvPr id="3" name="CuadroTexto 2"/>
          <p:cNvSpPr txBox="1"/>
          <p:nvPr/>
        </p:nvSpPr>
        <p:spPr>
          <a:xfrm>
            <a:off x="6473290" y="3219450"/>
            <a:ext cx="3048000" cy="369332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49028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606</TotalTime>
  <Words>119</Words>
  <Application>Microsoft Office PowerPoint</Application>
  <PresentationFormat>와이드스크린</PresentationFormat>
  <Paragraphs>55</Paragraphs>
  <Slides>47</Slides>
  <Notes>47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47</vt:i4>
      </vt:variant>
    </vt:vector>
  </HeadingPairs>
  <TitlesOfParts>
    <vt:vector size="48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Idea and requirements</vt:lpstr>
      <vt:lpstr>Goals</vt:lpstr>
      <vt:lpstr>Goals</vt:lpstr>
      <vt:lpstr>Why we choose this project?</vt:lpstr>
      <vt:lpstr>PowerPoint 프레젠테이션</vt:lpstr>
      <vt:lpstr>Components</vt:lpstr>
      <vt:lpstr>Sensor selection</vt:lpstr>
      <vt:lpstr>µController selection</vt:lpstr>
      <vt:lpstr>Communication module selection</vt:lpstr>
      <vt:lpstr>Server selection</vt:lpstr>
      <vt:lpstr>PowerPoint 프레젠테이션</vt:lpstr>
      <vt:lpstr>Non-Functional </vt:lpstr>
      <vt:lpstr>Use Cases</vt:lpstr>
      <vt:lpstr>PowerPoint 프레젠테이션</vt:lpstr>
      <vt:lpstr>Domain model</vt:lpstr>
      <vt:lpstr> Monitoring garbage container: BDD&amp;IBD</vt:lpstr>
      <vt:lpstr>Garbage container: BDD &amp; IBD </vt:lpstr>
      <vt:lpstr>Logical View</vt:lpstr>
      <vt:lpstr>Software</vt:lpstr>
      <vt:lpstr>Software</vt:lpstr>
      <vt:lpstr>Software</vt:lpstr>
      <vt:lpstr>Software</vt:lpstr>
      <vt:lpstr>Software</vt:lpstr>
      <vt:lpstr>Software</vt:lpstr>
      <vt:lpstr>Software</vt:lpstr>
      <vt:lpstr>PowerPoint 프레젠테이션</vt:lpstr>
      <vt:lpstr>Unit test</vt:lpstr>
      <vt:lpstr>Unit test</vt:lpstr>
      <vt:lpstr>Unit test</vt:lpstr>
      <vt:lpstr> Unit test</vt:lpstr>
      <vt:lpstr>Integration test</vt:lpstr>
      <vt:lpstr>PowerPoint 프레젠테이션</vt:lpstr>
      <vt:lpstr>Title</vt:lpstr>
      <vt:lpstr>PowerPoint 프레젠테이션</vt:lpstr>
      <vt:lpstr>Title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S525</dc:creator>
  <cp:lastModifiedBy>방준영</cp:lastModifiedBy>
  <cp:revision>55</cp:revision>
  <dcterms:created xsi:type="dcterms:W3CDTF">2015-05-09T05:10:15Z</dcterms:created>
  <dcterms:modified xsi:type="dcterms:W3CDTF">2016-12-22T08:52:49Z</dcterms:modified>
</cp:coreProperties>
</file>